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68"/>
  </p:notesMasterIdLst>
  <p:sldIdLst>
    <p:sldId id="293" r:id="rId5"/>
    <p:sldId id="258" r:id="rId6"/>
    <p:sldId id="257" r:id="rId7"/>
    <p:sldId id="259" r:id="rId8"/>
    <p:sldId id="267" r:id="rId9"/>
    <p:sldId id="320" r:id="rId10"/>
    <p:sldId id="340" r:id="rId11"/>
    <p:sldId id="341" r:id="rId12"/>
    <p:sldId id="321" r:id="rId13"/>
    <p:sldId id="322" r:id="rId14"/>
    <p:sldId id="323" r:id="rId15"/>
    <p:sldId id="327" r:id="rId16"/>
    <p:sldId id="325" r:id="rId17"/>
    <p:sldId id="328" r:id="rId18"/>
    <p:sldId id="329" r:id="rId19"/>
    <p:sldId id="330" r:id="rId20"/>
    <p:sldId id="326" r:id="rId21"/>
    <p:sldId id="332" r:id="rId22"/>
    <p:sldId id="266" r:id="rId23"/>
    <p:sldId id="338" r:id="rId24"/>
    <p:sldId id="333" r:id="rId25"/>
    <p:sldId id="305" r:id="rId26"/>
    <p:sldId id="336" r:id="rId27"/>
    <p:sldId id="261" r:id="rId28"/>
    <p:sldId id="306" r:id="rId29"/>
    <p:sldId id="334" r:id="rId30"/>
    <p:sldId id="262" r:id="rId31"/>
    <p:sldId id="335" r:id="rId32"/>
    <p:sldId id="263" r:id="rId33"/>
    <p:sldId id="337" r:id="rId34"/>
    <p:sldId id="265" r:id="rId35"/>
    <p:sldId id="260" r:id="rId36"/>
    <p:sldId id="303" r:id="rId37"/>
    <p:sldId id="288" r:id="rId38"/>
    <p:sldId id="294" r:id="rId39"/>
    <p:sldId id="304" r:id="rId40"/>
    <p:sldId id="283" r:id="rId41"/>
    <p:sldId id="296" r:id="rId42"/>
    <p:sldId id="301" r:id="rId43"/>
    <p:sldId id="271" r:id="rId44"/>
    <p:sldId id="298" r:id="rId45"/>
    <p:sldId id="356" r:id="rId46"/>
    <p:sldId id="307" r:id="rId47"/>
    <p:sldId id="308" r:id="rId48"/>
    <p:sldId id="314" r:id="rId49"/>
    <p:sldId id="312" r:id="rId50"/>
    <p:sldId id="319" r:id="rId51"/>
    <p:sldId id="315" r:id="rId52"/>
    <p:sldId id="310" r:id="rId53"/>
    <p:sldId id="313" r:id="rId54"/>
    <p:sldId id="316" r:id="rId55"/>
    <p:sldId id="317" r:id="rId56"/>
    <p:sldId id="354" r:id="rId57"/>
    <p:sldId id="318" r:id="rId58"/>
    <p:sldId id="343" r:id="rId59"/>
    <p:sldId id="351" r:id="rId60"/>
    <p:sldId id="352" r:id="rId61"/>
    <p:sldId id="346" r:id="rId62"/>
    <p:sldId id="347" r:id="rId63"/>
    <p:sldId id="348" r:id="rId64"/>
    <p:sldId id="349" r:id="rId65"/>
    <p:sldId id="350" r:id="rId66"/>
    <p:sldId id="353" r:id="rId67"/>
  </p:sldIdLst>
  <p:sldSz cx="12192000" cy="6858000"/>
  <p:notesSz cx="7104063" cy="10234613"/>
  <p:embeddedFontLst>
    <p:embeddedFont>
      <p:font typeface="Pokemon Fire Red" panose="00000400000000000000" pitchFamily="2" charset="0"/>
      <p:regular r:id="rId69"/>
    </p:embeddedFont>
    <p:embeddedFont>
      <p:font typeface="Pokemon Solid" panose="040B0500000000000000" pitchFamily="82" charset="2"/>
      <p:regular r:id="rId7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zione" id="{0D215C97-F0BB-1041-A9EA-9B3368955D40}">
          <p14:sldIdLst>
            <p14:sldId id="293"/>
            <p14:sldId id="258"/>
            <p14:sldId id="257"/>
            <p14:sldId id="259"/>
            <p14:sldId id="267"/>
          </p14:sldIdLst>
        </p14:section>
        <p14:section name="Analisi del problema in generale" id="{BC1212A2-55D7-4227-A6F0-F19893B1ADA5}">
          <p14:sldIdLst>
            <p14:sldId id="320"/>
            <p14:sldId id="340"/>
            <p14:sldId id="341"/>
          </p14:sldIdLst>
        </p14:section>
        <p14:section name="No all'aprendimento" id="{9A5E11B3-B9AF-4F36-88B5-D5881BCD4674}">
          <p14:sldIdLst>
            <p14:sldId id="321"/>
            <p14:sldId id="322"/>
            <p14:sldId id="323"/>
          </p14:sldIdLst>
        </p14:section>
        <p14:section name="Scomposizione del problema" id="{98C72CBE-DBB0-41D9-A5DC-53F2C5ACA6C3}">
          <p14:sldIdLst>
            <p14:sldId id="327"/>
            <p14:sldId id="325"/>
            <p14:sldId id="328"/>
            <p14:sldId id="329"/>
            <p14:sldId id="330"/>
            <p14:sldId id="326"/>
          </p14:sldIdLst>
        </p14:section>
        <p14:section name="Implementazione" id="{9C595D8A-7787-49E5-BDA4-C78FA98A4736}">
          <p14:sldIdLst>
            <p14:sldId id="332"/>
          </p14:sldIdLst>
        </p14:section>
        <p14:section name="Progettazione" id="{74F0FEAB-D6DF-3F46-AFAD-4613D8F32981}">
          <p14:sldIdLst>
            <p14:sldId id="266"/>
            <p14:sldId id="338"/>
            <p14:sldId id="333"/>
            <p14:sldId id="305"/>
            <p14:sldId id="336"/>
            <p14:sldId id="261"/>
            <p14:sldId id="306"/>
            <p14:sldId id="334"/>
            <p14:sldId id="262"/>
            <p14:sldId id="335"/>
            <p14:sldId id="263"/>
            <p14:sldId id="337"/>
            <p14:sldId id="265"/>
            <p14:sldId id="260"/>
          </p14:sldIdLst>
        </p14:section>
        <p14:section name="Operatori Genetici" id="{11BA0ADC-113D-5049-8729-2D1E80C346CB}">
          <p14:sldIdLst>
            <p14:sldId id="303"/>
            <p14:sldId id="288"/>
            <p14:sldId id="294"/>
            <p14:sldId id="304"/>
            <p14:sldId id="283"/>
            <p14:sldId id="296"/>
            <p14:sldId id="301"/>
            <p14:sldId id="271"/>
            <p14:sldId id="298"/>
          </p14:sldIdLst>
        </p14:section>
        <p14:section name="Battle" id="{E6029D18-5D77-4D1E-A6D0-16AEA80B6D95}">
          <p14:sldIdLst>
            <p14:sldId id="356"/>
            <p14:sldId id="307"/>
            <p14:sldId id="308"/>
            <p14:sldId id="314"/>
            <p14:sldId id="312"/>
            <p14:sldId id="319"/>
            <p14:sldId id="315"/>
            <p14:sldId id="310"/>
            <p14:sldId id="313"/>
            <p14:sldId id="316"/>
            <p14:sldId id="317"/>
            <p14:sldId id="354"/>
            <p14:sldId id="318"/>
          </p14:sldIdLst>
        </p14:section>
        <p14:section name="Fine" id="{A5384570-4C6D-4A5B-94C1-96F8401C662E}">
          <p14:sldIdLst>
            <p14:sldId id="343"/>
            <p14:sldId id="351"/>
            <p14:sldId id="352"/>
            <p14:sldId id="346"/>
            <p14:sldId id="347"/>
            <p14:sldId id="348"/>
            <p14:sldId id="349"/>
            <p14:sldId id="350"/>
            <p14:sldId id="353"/>
          </p14:sldIdLst>
        </p14:section>
      </p14:sectionLst>
    </p:ext>
    <p:ext uri="{EFAFB233-063F-42B5-8137-9DF3F51BA10A}">
      <p15:sldGuideLst xmlns:p15="http://schemas.microsoft.com/office/powerpoint/2012/main">
        <p15:guide id="1" orient="horz" pos="4320" userDrawn="1">
          <p15:clr>
            <a:srgbClr val="A4A3A4"/>
          </p15:clr>
        </p15:guide>
        <p15:guide id="2" orient="horz" userDrawn="1">
          <p15:clr>
            <a:srgbClr val="A4A3A4"/>
          </p15:clr>
        </p15:guide>
        <p15:guide id="3" userDrawn="1">
          <p15:clr>
            <a:srgbClr val="A4A3A4"/>
          </p15:clr>
        </p15:guide>
        <p15:guide id="4"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BEAA"/>
    <a:srgbClr val="88C088"/>
    <a:srgbClr val="4F4F57"/>
    <a:srgbClr val="8F8FA7"/>
    <a:srgbClr val="496957"/>
    <a:srgbClr val="496960"/>
    <a:srgbClr val="C00000"/>
    <a:srgbClr val="E8EE00"/>
    <a:srgbClr val="2CBEA8"/>
    <a:srgbClr val="1038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9AB2FB-FA1B-4DD8-9401-AD01FC742033}" v="1396" dt="2024-03-15T20:25:42.5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25" autoAdjust="0"/>
    <p:restoredTop sz="96966"/>
  </p:normalViewPr>
  <p:slideViewPr>
    <p:cSldViewPr snapToGrid="0">
      <p:cViewPr varScale="1">
        <p:scale>
          <a:sx n="110" d="100"/>
          <a:sy n="110" d="100"/>
        </p:scale>
        <p:origin x="108" y="114"/>
      </p:cViewPr>
      <p:guideLst>
        <p:guide orient="horz" pos="4320"/>
        <p:guide orient="horz"/>
        <p:guide/>
        <p:guide pos="7680"/>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font" Target="fonts/font1.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2.fntdata"/><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en-GB"/>
          </a:p>
        </p:txBody>
      </p:sp>
      <p:sp>
        <p:nvSpPr>
          <p:cNvPr id="3" name="Date Placeholder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52363146-DAA9-FC44-A2A1-B92EE1CB6D03}" type="datetimeFigureOut">
              <a:rPr lang="en-GB" smtClean="0"/>
              <a:t>15/03/2024</a:t>
            </a:fld>
            <a:endParaRPr lang="en-GB"/>
          </a:p>
        </p:txBody>
      </p:sp>
      <p:sp>
        <p:nvSpPr>
          <p:cNvPr id="4" name="Slide Image Placeholder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en-GB"/>
          </a:p>
        </p:txBody>
      </p:sp>
      <p:sp>
        <p:nvSpPr>
          <p:cNvPr id="5" name="Notes Placeholder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en-GB"/>
          </a:p>
        </p:txBody>
      </p:sp>
      <p:sp>
        <p:nvSpPr>
          <p:cNvPr id="7" name="Slide Number Placeholder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A49EAEB4-BD28-E94B-B1B8-7EA0C07CDB14}" type="slidenum">
              <a:rPr lang="en-GB" smtClean="0"/>
              <a:t>‹N›</a:t>
            </a:fld>
            <a:endParaRPr lang="en-GB"/>
          </a:p>
        </p:txBody>
      </p:sp>
    </p:spTree>
    <p:extLst>
      <p:ext uri="{BB962C8B-B14F-4D97-AF65-F5344CB8AC3E}">
        <p14:creationId xmlns:p14="http://schemas.microsoft.com/office/powerpoint/2010/main" val="8326855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49EAEB4-BD28-E94B-B1B8-7EA0C07CDB14}" type="slidenum">
              <a:rPr lang="en-GB" smtClean="0"/>
              <a:t>1</a:t>
            </a:fld>
            <a:endParaRPr lang="en-GB"/>
          </a:p>
        </p:txBody>
      </p:sp>
    </p:spTree>
    <p:extLst>
      <p:ext uri="{BB962C8B-B14F-4D97-AF65-F5344CB8AC3E}">
        <p14:creationId xmlns:p14="http://schemas.microsoft.com/office/powerpoint/2010/main" val="1935418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49EAEB4-BD28-E94B-B1B8-7EA0C07CDB14}" type="slidenum">
              <a:rPr lang="en-GB" smtClean="0"/>
              <a:t>10</a:t>
            </a:fld>
            <a:endParaRPr lang="en-GB"/>
          </a:p>
        </p:txBody>
      </p:sp>
    </p:spTree>
    <p:extLst>
      <p:ext uri="{BB962C8B-B14F-4D97-AF65-F5344CB8AC3E}">
        <p14:creationId xmlns:p14="http://schemas.microsoft.com/office/powerpoint/2010/main" val="4244745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49EAEB4-BD28-E94B-B1B8-7EA0C07CDB14}" type="slidenum">
              <a:rPr lang="en-GB" smtClean="0"/>
              <a:t>11</a:t>
            </a:fld>
            <a:endParaRPr lang="en-GB"/>
          </a:p>
        </p:txBody>
      </p:sp>
    </p:spTree>
    <p:extLst>
      <p:ext uri="{BB962C8B-B14F-4D97-AF65-F5344CB8AC3E}">
        <p14:creationId xmlns:p14="http://schemas.microsoft.com/office/powerpoint/2010/main" val="2921682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49EAEB4-BD28-E94B-B1B8-7EA0C07CDB14}" type="slidenum">
              <a:rPr lang="en-GB" smtClean="0"/>
              <a:t>12</a:t>
            </a:fld>
            <a:endParaRPr lang="en-GB"/>
          </a:p>
        </p:txBody>
      </p:sp>
    </p:spTree>
    <p:extLst>
      <p:ext uri="{BB962C8B-B14F-4D97-AF65-F5344CB8AC3E}">
        <p14:creationId xmlns:p14="http://schemas.microsoft.com/office/powerpoint/2010/main" val="197494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49EAEB4-BD28-E94B-B1B8-7EA0C07CDB14}" type="slidenum">
              <a:rPr lang="en-GB" smtClean="0"/>
              <a:t>13</a:t>
            </a:fld>
            <a:endParaRPr lang="en-GB"/>
          </a:p>
        </p:txBody>
      </p:sp>
    </p:spTree>
    <p:extLst>
      <p:ext uri="{BB962C8B-B14F-4D97-AF65-F5344CB8AC3E}">
        <p14:creationId xmlns:p14="http://schemas.microsoft.com/office/powerpoint/2010/main" val="2246458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49EAEB4-BD28-E94B-B1B8-7EA0C07CDB14}" type="slidenum">
              <a:rPr lang="en-GB" smtClean="0"/>
              <a:t>14</a:t>
            </a:fld>
            <a:endParaRPr lang="en-GB"/>
          </a:p>
        </p:txBody>
      </p:sp>
    </p:spTree>
    <p:extLst>
      <p:ext uri="{BB962C8B-B14F-4D97-AF65-F5344CB8AC3E}">
        <p14:creationId xmlns:p14="http://schemas.microsoft.com/office/powerpoint/2010/main" val="510223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49EAEB4-BD28-E94B-B1B8-7EA0C07CDB14}" type="slidenum">
              <a:rPr lang="en-GB" smtClean="0"/>
              <a:t>15</a:t>
            </a:fld>
            <a:endParaRPr lang="en-GB"/>
          </a:p>
        </p:txBody>
      </p:sp>
    </p:spTree>
    <p:extLst>
      <p:ext uri="{BB962C8B-B14F-4D97-AF65-F5344CB8AC3E}">
        <p14:creationId xmlns:p14="http://schemas.microsoft.com/office/powerpoint/2010/main" val="762101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49EAEB4-BD28-E94B-B1B8-7EA0C07CDB14}" type="slidenum">
              <a:rPr lang="en-GB" smtClean="0"/>
              <a:t>16</a:t>
            </a:fld>
            <a:endParaRPr lang="en-GB"/>
          </a:p>
        </p:txBody>
      </p:sp>
    </p:spTree>
    <p:extLst>
      <p:ext uri="{BB962C8B-B14F-4D97-AF65-F5344CB8AC3E}">
        <p14:creationId xmlns:p14="http://schemas.microsoft.com/office/powerpoint/2010/main" val="2937750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49EAEB4-BD28-E94B-B1B8-7EA0C07CDB14}" type="slidenum">
              <a:rPr lang="en-GB" smtClean="0"/>
              <a:t>17</a:t>
            </a:fld>
            <a:endParaRPr lang="en-GB"/>
          </a:p>
        </p:txBody>
      </p:sp>
    </p:spTree>
    <p:extLst>
      <p:ext uri="{BB962C8B-B14F-4D97-AF65-F5344CB8AC3E}">
        <p14:creationId xmlns:p14="http://schemas.microsoft.com/office/powerpoint/2010/main" val="14160571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49EAEB4-BD28-E94B-B1B8-7EA0C07CDB14}" type="slidenum">
              <a:rPr lang="en-GB" smtClean="0"/>
              <a:t>18</a:t>
            </a:fld>
            <a:endParaRPr lang="en-GB"/>
          </a:p>
        </p:txBody>
      </p:sp>
    </p:spTree>
    <p:extLst>
      <p:ext uri="{BB962C8B-B14F-4D97-AF65-F5344CB8AC3E}">
        <p14:creationId xmlns:p14="http://schemas.microsoft.com/office/powerpoint/2010/main" val="2154632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49EAEB4-BD28-E94B-B1B8-7EA0C07CDB14}" type="slidenum">
              <a:rPr lang="en-GB" smtClean="0"/>
              <a:t>19</a:t>
            </a:fld>
            <a:endParaRPr lang="en-GB"/>
          </a:p>
        </p:txBody>
      </p:sp>
    </p:spTree>
    <p:extLst>
      <p:ext uri="{BB962C8B-B14F-4D97-AF65-F5344CB8AC3E}">
        <p14:creationId xmlns:p14="http://schemas.microsoft.com/office/powerpoint/2010/main" val="1589970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49EAEB4-BD28-E94B-B1B8-7EA0C07CDB14}" type="slidenum">
              <a:rPr lang="en-GB" smtClean="0"/>
              <a:t>2</a:t>
            </a:fld>
            <a:endParaRPr lang="en-GB"/>
          </a:p>
        </p:txBody>
      </p:sp>
    </p:spTree>
    <p:extLst>
      <p:ext uri="{BB962C8B-B14F-4D97-AF65-F5344CB8AC3E}">
        <p14:creationId xmlns:p14="http://schemas.microsoft.com/office/powerpoint/2010/main" val="36019358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49EAEB4-BD28-E94B-B1B8-7EA0C07CDB14}" type="slidenum">
              <a:rPr lang="en-GB" smtClean="0"/>
              <a:t>20</a:t>
            </a:fld>
            <a:endParaRPr lang="en-GB"/>
          </a:p>
        </p:txBody>
      </p:sp>
    </p:spTree>
    <p:extLst>
      <p:ext uri="{BB962C8B-B14F-4D97-AF65-F5344CB8AC3E}">
        <p14:creationId xmlns:p14="http://schemas.microsoft.com/office/powerpoint/2010/main" val="5426258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49EAEB4-BD28-E94B-B1B8-7EA0C07CDB14}" type="slidenum">
              <a:rPr lang="en-GB" smtClean="0"/>
              <a:t>21</a:t>
            </a:fld>
            <a:endParaRPr lang="en-GB"/>
          </a:p>
        </p:txBody>
      </p:sp>
    </p:spTree>
    <p:extLst>
      <p:ext uri="{BB962C8B-B14F-4D97-AF65-F5344CB8AC3E}">
        <p14:creationId xmlns:p14="http://schemas.microsoft.com/office/powerpoint/2010/main" val="3218368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49EAEB4-BD28-E94B-B1B8-7EA0C07CDB14}" type="slidenum">
              <a:rPr lang="en-GB" smtClean="0"/>
              <a:t>22</a:t>
            </a:fld>
            <a:endParaRPr lang="en-GB"/>
          </a:p>
        </p:txBody>
      </p:sp>
    </p:spTree>
    <p:extLst>
      <p:ext uri="{BB962C8B-B14F-4D97-AF65-F5344CB8AC3E}">
        <p14:creationId xmlns:p14="http://schemas.microsoft.com/office/powerpoint/2010/main" val="14899011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49EAEB4-BD28-E94B-B1B8-7EA0C07CDB14}" type="slidenum">
              <a:rPr lang="en-GB" smtClean="0"/>
              <a:t>23</a:t>
            </a:fld>
            <a:endParaRPr lang="en-GB"/>
          </a:p>
        </p:txBody>
      </p:sp>
    </p:spTree>
    <p:extLst>
      <p:ext uri="{BB962C8B-B14F-4D97-AF65-F5344CB8AC3E}">
        <p14:creationId xmlns:p14="http://schemas.microsoft.com/office/powerpoint/2010/main" val="15244240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49EAEB4-BD28-E94B-B1B8-7EA0C07CDB14}" type="slidenum">
              <a:rPr lang="en-GB" smtClean="0"/>
              <a:t>24</a:t>
            </a:fld>
            <a:endParaRPr lang="en-GB"/>
          </a:p>
        </p:txBody>
      </p:sp>
    </p:spTree>
    <p:extLst>
      <p:ext uri="{BB962C8B-B14F-4D97-AF65-F5344CB8AC3E}">
        <p14:creationId xmlns:p14="http://schemas.microsoft.com/office/powerpoint/2010/main" val="334599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49EAEB4-BD28-E94B-B1B8-7EA0C07CDB14}" type="slidenum">
              <a:rPr lang="en-GB" smtClean="0"/>
              <a:t>25</a:t>
            </a:fld>
            <a:endParaRPr lang="en-GB"/>
          </a:p>
        </p:txBody>
      </p:sp>
    </p:spTree>
    <p:extLst>
      <p:ext uri="{BB962C8B-B14F-4D97-AF65-F5344CB8AC3E}">
        <p14:creationId xmlns:p14="http://schemas.microsoft.com/office/powerpoint/2010/main" val="4902874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49EAEB4-BD28-E94B-B1B8-7EA0C07CDB14}" type="slidenum">
              <a:rPr lang="en-GB" smtClean="0"/>
              <a:t>26</a:t>
            </a:fld>
            <a:endParaRPr lang="en-GB"/>
          </a:p>
        </p:txBody>
      </p:sp>
    </p:spTree>
    <p:extLst>
      <p:ext uri="{BB962C8B-B14F-4D97-AF65-F5344CB8AC3E}">
        <p14:creationId xmlns:p14="http://schemas.microsoft.com/office/powerpoint/2010/main" val="24829597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49EAEB4-BD28-E94B-B1B8-7EA0C07CDB14}" type="slidenum">
              <a:rPr lang="en-GB" smtClean="0"/>
              <a:t>27</a:t>
            </a:fld>
            <a:endParaRPr lang="en-GB"/>
          </a:p>
        </p:txBody>
      </p:sp>
    </p:spTree>
    <p:extLst>
      <p:ext uri="{BB962C8B-B14F-4D97-AF65-F5344CB8AC3E}">
        <p14:creationId xmlns:p14="http://schemas.microsoft.com/office/powerpoint/2010/main" val="11601888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49EAEB4-BD28-E94B-B1B8-7EA0C07CDB14}" type="slidenum">
              <a:rPr lang="en-GB" smtClean="0"/>
              <a:t>28</a:t>
            </a:fld>
            <a:endParaRPr lang="en-GB"/>
          </a:p>
        </p:txBody>
      </p:sp>
    </p:spTree>
    <p:extLst>
      <p:ext uri="{BB962C8B-B14F-4D97-AF65-F5344CB8AC3E}">
        <p14:creationId xmlns:p14="http://schemas.microsoft.com/office/powerpoint/2010/main" val="3046709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49EAEB4-BD28-E94B-B1B8-7EA0C07CDB14}" type="slidenum">
              <a:rPr lang="en-GB" smtClean="0"/>
              <a:t>29</a:t>
            </a:fld>
            <a:endParaRPr lang="en-GB"/>
          </a:p>
        </p:txBody>
      </p:sp>
    </p:spTree>
    <p:extLst>
      <p:ext uri="{BB962C8B-B14F-4D97-AF65-F5344CB8AC3E}">
        <p14:creationId xmlns:p14="http://schemas.microsoft.com/office/powerpoint/2010/main" val="2173912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49EAEB4-BD28-E94B-B1B8-7EA0C07CDB14}" type="slidenum">
              <a:rPr lang="en-GB" smtClean="0"/>
              <a:t>3</a:t>
            </a:fld>
            <a:endParaRPr lang="en-GB"/>
          </a:p>
        </p:txBody>
      </p:sp>
    </p:spTree>
    <p:extLst>
      <p:ext uri="{BB962C8B-B14F-4D97-AF65-F5344CB8AC3E}">
        <p14:creationId xmlns:p14="http://schemas.microsoft.com/office/powerpoint/2010/main" val="39919361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49EAEB4-BD28-E94B-B1B8-7EA0C07CDB14}" type="slidenum">
              <a:rPr lang="en-GB" smtClean="0"/>
              <a:t>30</a:t>
            </a:fld>
            <a:endParaRPr lang="en-GB"/>
          </a:p>
        </p:txBody>
      </p:sp>
    </p:spTree>
    <p:extLst>
      <p:ext uri="{BB962C8B-B14F-4D97-AF65-F5344CB8AC3E}">
        <p14:creationId xmlns:p14="http://schemas.microsoft.com/office/powerpoint/2010/main" val="7161444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49EAEB4-BD28-E94B-B1B8-7EA0C07CDB14}" type="slidenum">
              <a:rPr lang="en-GB" smtClean="0"/>
              <a:t>31</a:t>
            </a:fld>
            <a:endParaRPr lang="en-GB"/>
          </a:p>
        </p:txBody>
      </p:sp>
    </p:spTree>
    <p:extLst>
      <p:ext uri="{BB962C8B-B14F-4D97-AF65-F5344CB8AC3E}">
        <p14:creationId xmlns:p14="http://schemas.microsoft.com/office/powerpoint/2010/main" val="31270357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49EAEB4-BD28-E94B-B1B8-7EA0C07CDB14}" type="slidenum">
              <a:rPr lang="en-GB" smtClean="0"/>
              <a:t>32</a:t>
            </a:fld>
            <a:endParaRPr lang="en-GB"/>
          </a:p>
        </p:txBody>
      </p:sp>
    </p:spTree>
    <p:extLst>
      <p:ext uri="{BB962C8B-B14F-4D97-AF65-F5344CB8AC3E}">
        <p14:creationId xmlns:p14="http://schemas.microsoft.com/office/powerpoint/2010/main" val="14558564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49EAEB4-BD28-E94B-B1B8-7EA0C07CDB14}" type="slidenum">
              <a:rPr lang="en-GB" smtClean="0"/>
              <a:t>33</a:t>
            </a:fld>
            <a:endParaRPr lang="en-GB"/>
          </a:p>
        </p:txBody>
      </p:sp>
    </p:spTree>
    <p:extLst>
      <p:ext uri="{BB962C8B-B14F-4D97-AF65-F5344CB8AC3E}">
        <p14:creationId xmlns:p14="http://schemas.microsoft.com/office/powerpoint/2010/main" val="14936245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49EAEB4-BD28-E94B-B1B8-7EA0C07CDB14}" type="slidenum">
              <a:rPr lang="en-GB" smtClean="0"/>
              <a:t>34</a:t>
            </a:fld>
            <a:endParaRPr lang="en-GB"/>
          </a:p>
        </p:txBody>
      </p:sp>
    </p:spTree>
    <p:extLst>
      <p:ext uri="{BB962C8B-B14F-4D97-AF65-F5344CB8AC3E}">
        <p14:creationId xmlns:p14="http://schemas.microsoft.com/office/powerpoint/2010/main" val="18191380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49EAEB4-BD28-E94B-B1B8-7EA0C07CDB14}" type="slidenum">
              <a:rPr lang="en-GB" smtClean="0"/>
              <a:t>35</a:t>
            </a:fld>
            <a:endParaRPr lang="en-GB"/>
          </a:p>
        </p:txBody>
      </p:sp>
    </p:spTree>
    <p:extLst>
      <p:ext uri="{BB962C8B-B14F-4D97-AF65-F5344CB8AC3E}">
        <p14:creationId xmlns:p14="http://schemas.microsoft.com/office/powerpoint/2010/main" val="17873500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49EAEB4-BD28-E94B-B1B8-7EA0C07CDB14}" type="slidenum">
              <a:rPr lang="en-GB" smtClean="0"/>
              <a:t>36</a:t>
            </a:fld>
            <a:endParaRPr lang="en-GB"/>
          </a:p>
        </p:txBody>
      </p:sp>
    </p:spTree>
    <p:extLst>
      <p:ext uri="{BB962C8B-B14F-4D97-AF65-F5344CB8AC3E}">
        <p14:creationId xmlns:p14="http://schemas.microsoft.com/office/powerpoint/2010/main" val="35269990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49EAEB4-BD28-E94B-B1B8-7EA0C07CDB14}" type="slidenum">
              <a:rPr lang="en-GB" smtClean="0"/>
              <a:t>37</a:t>
            </a:fld>
            <a:endParaRPr lang="en-GB"/>
          </a:p>
        </p:txBody>
      </p:sp>
    </p:spTree>
    <p:extLst>
      <p:ext uri="{BB962C8B-B14F-4D97-AF65-F5344CB8AC3E}">
        <p14:creationId xmlns:p14="http://schemas.microsoft.com/office/powerpoint/2010/main" val="7008009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49EAEB4-BD28-E94B-B1B8-7EA0C07CDB14}" type="slidenum">
              <a:rPr lang="en-GB" smtClean="0"/>
              <a:t>38</a:t>
            </a:fld>
            <a:endParaRPr lang="en-GB"/>
          </a:p>
        </p:txBody>
      </p:sp>
    </p:spTree>
    <p:extLst>
      <p:ext uri="{BB962C8B-B14F-4D97-AF65-F5344CB8AC3E}">
        <p14:creationId xmlns:p14="http://schemas.microsoft.com/office/powerpoint/2010/main" val="6511030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49EAEB4-BD28-E94B-B1B8-7EA0C07CDB14}" type="slidenum">
              <a:rPr lang="en-GB" smtClean="0"/>
              <a:t>39</a:t>
            </a:fld>
            <a:endParaRPr lang="en-GB"/>
          </a:p>
        </p:txBody>
      </p:sp>
    </p:spTree>
    <p:extLst>
      <p:ext uri="{BB962C8B-B14F-4D97-AF65-F5344CB8AC3E}">
        <p14:creationId xmlns:p14="http://schemas.microsoft.com/office/powerpoint/2010/main" val="2340517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49EAEB4-BD28-E94B-B1B8-7EA0C07CDB14}" type="slidenum">
              <a:rPr lang="en-GB" smtClean="0"/>
              <a:t>4</a:t>
            </a:fld>
            <a:endParaRPr lang="en-GB"/>
          </a:p>
        </p:txBody>
      </p:sp>
    </p:spTree>
    <p:extLst>
      <p:ext uri="{BB962C8B-B14F-4D97-AF65-F5344CB8AC3E}">
        <p14:creationId xmlns:p14="http://schemas.microsoft.com/office/powerpoint/2010/main" val="38355447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49EAEB4-BD28-E94B-B1B8-7EA0C07CDB14}" type="slidenum">
              <a:rPr lang="en-GB" smtClean="0"/>
              <a:t>40</a:t>
            </a:fld>
            <a:endParaRPr lang="en-GB"/>
          </a:p>
        </p:txBody>
      </p:sp>
    </p:spTree>
    <p:extLst>
      <p:ext uri="{BB962C8B-B14F-4D97-AF65-F5344CB8AC3E}">
        <p14:creationId xmlns:p14="http://schemas.microsoft.com/office/powerpoint/2010/main" val="12289031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49EAEB4-BD28-E94B-B1B8-7EA0C07CDB14}" type="slidenum">
              <a:rPr lang="en-GB" smtClean="0"/>
              <a:t>41</a:t>
            </a:fld>
            <a:endParaRPr lang="en-GB"/>
          </a:p>
        </p:txBody>
      </p:sp>
    </p:spTree>
    <p:extLst>
      <p:ext uri="{BB962C8B-B14F-4D97-AF65-F5344CB8AC3E}">
        <p14:creationId xmlns:p14="http://schemas.microsoft.com/office/powerpoint/2010/main" val="37638703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49EAEB4-BD28-E94B-B1B8-7EA0C07CDB14}" type="slidenum">
              <a:rPr lang="en-GB" smtClean="0"/>
              <a:t>42</a:t>
            </a:fld>
            <a:endParaRPr lang="en-GB"/>
          </a:p>
        </p:txBody>
      </p:sp>
    </p:spTree>
    <p:extLst>
      <p:ext uri="{BB962C8B-B14F-4D97-AF65-F5344CB8AC3E}">
        <p14:creationId xmlns:p14="http://schemas.microsoft.com/office/powerpoint/2010/main" val="29041086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49EAEB4-BD28-E94B-B1B8-7EA0C07CDB14}" type="slidenum">
              <a:rPr lang="en-GB" smtClean="0"/>
              <a:t>43</a:t>
            </a:fld>
            <a:endParaRPr lang="en-GB"/>
          </a:p>
        </p:txBody>
      </p:sp>
    </p:spTree>
    <p:extLst>
      <p:ext uri="{BB962C8B-B14F-4D97-AF65-F5344CB8AC3E}">
        <p14:creationId xmlns:p14="http://schemas.microsoft.com/office/powerpoint/2010/main" val="30101352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49EAEB4-BD28-E94B-B1B8-7EA0C07CDB14}" type="slidenum">
              <a:rPr lang="en-GB" smtClean="0"/>
              <a:t>44</a:t>
            </a:fld>
            <a:endParaRPr lang="en-GB"/>
          </a:p>
        </p:txBody>
      </p:sp>
    </p:spTree>
    <p:extLst>
      <p:ext uri="{BB962C8B-B14F-4D97-AF65-F5344CB8AC3E}">
        <p14:creationId xmlns:p14="http://schemas.microsoft.com/office/powerpoint/2010/main" val="15505416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49EAEB4-BD28-E94B-B1B8-7EA0C07CDB14}" type="slidenum">
              <a:rPr lang="en-GB" smtClean="0"/>
              <a:t>45</a:t>
            </a:fld>
            <a:endParaRPr lang="en-GB"/>
          </a:p>
        </p:txBody>
      </p:sp>
    </p:spTree>
    <p:extLst>
      <p:ext uri="{BB962C8B-B14F-4D97-AF65-F5344CB8AC3E}">
        <p14:creationId xmlns:p14="http://schemas.microsoft.com/office/powerpoint/2010/main" val="21704713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49EAEB4-BD28-E94B-B1B8-7EA0C07CDB14}" type="slidenum">
              <a:rPr lang="en-GB" smtClean="0"/>
              <a:t>46</a:t>
            </a:fld>
            <a:endParaRPr lang="en-GB"/>
          </a:p>
        </p:txBody>
      </p:sp>
    </p:spTree>
    <p:extLst>
      <p:ext uri="{BB962C8B-B14F-4D97-AF65-F5344CB8AC3E}">
        <p14:creationId xmlns:p14="http://schemas.microsoft.com/office/powerpoint/2010/main" val="20784178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49EAEB4-BD28-E94B-B1B8-7EA0C07CDB14}" type="slidenum">
              <a:rPr lang="en-GB" smtClean="0"/>
              <a:t>47</a:t>
            </a:fld>
            <a:endParaRPr lang="en-GB"/>
          </a:p>
        </p:txBody>
      </p:sp>
    </p:spTree>
    <p:extLst>
      <p:ext uri="{BB962C8B-B14F-4D97-AF65-F5344CB8AC3E}">
        <p14:creationId xmlns:p14="http://schemas.microsoft.com/office/powerpoint/2010/main" val="10456036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49EAEB4-BD28-E94B-B1B8-7EA0C07CDB14}" type="slidenum">
              <a:rPr lang="en-GB" smtClean="0"/>
              <a:t>48</a:t>
            </a:fld>
            <a:endParaRPr lang="en-GB"/>
          </a:p>
        </p:txBody>
      </p:sp>
    </p:spTree>
    <p:extLst>
      <p:ext uri="{BB962C8B-B14F-4D97-AF65-F5344CB8AC3E}">
        <p14:creationId xmlns:p14="http://schemas.microsoft.com/office/powerpoint/2010/main" val="12966565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49EAEB4-BD28-E94B-B1B8-7EA0C07CDB14}" type="slidenum">
              <a:rPr lang="en-GB" smtClean="0"/>
              <a:t>49</a:t>
            </a:fld>
            <a:endParaRPr lang="en-GB"/>
          </a:p>
        </p:txBody>
      </p:sp>
    </p:spTree>
    <p:extLst>
      <p:ext uri="{BB962C8B-B14F-4D97-AF65-F5344CB8AC3E}">
        <p14:creationId xmlns:p14="http://schemas.microsoft.com/office/powerpoint/2010/main" val="3936458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49EAEB4-BD28-E94B-B1B8-7EA0C07CDB14}" type="slidenum">
              <a:rPr lang="en-GB" smtClean="0"/>
              <a:t>5</a:t>
            </a:fld>
            <a:endParaRPr lang="en-GB"/>
          </a:p>
        </p:txBody>
      </p:sp>
    </p:spTree>
    <p:extLst>
      <p:ext uri="{BB962C8B-B14F-4D97-AF65-F5344CB8AC3E}">
        <p14:creationId xmlns:p14="http://schemas.microsoft.com/office/powerpoint/2010/main" val="8546678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49EAEB4-BD28-E94B-B1B8-7EA0C07CDB14}" type="slidenum">
              <a:rPr lang="en-GB" smtClean="0"/>
              <a:t>50</a:t>
            </a:fld>
            <a:endParaRPr lang="en-GB"/>
          </a:p>
        </p:txBody>
      </p:sp>
    </p:spTree>
    <p:extLst>
      <p:ext uri="{BB962C8B-B14F-4D97-AF65-F5344CB8AC3E}">
        <p14:creationId xmlns:p14="http://schemas.microsoft.com/office/powerpoint/2010/main" val="20290432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49EAEB4-BD28-E94B-B1B8-7EA0C07CDB14}" type="slidenum">
              <a:rPr lang="en-GB" smtClean="0"/>
              <a:t>51</a:t>
            </a:fld>
            <a:endParaRPr lang="en-GB"/>
          </a:p>
        </p:txBody>
      </p:sp>
    </p:spTree>
    <p:extLst>
      <p:ext uri="{BB962C8B-B14F-4D97-AF65-F5344CB8AC3E}">
        <p14:creationId xmlns:p14="http://schemas.microsoft.com/office/powerpoint/2010/main" val="17534310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49EAEB4-BD28-E94B-B1B8-7EA0C07CDB14}" type="slidenum">
              <a:rPr lang="en-GB" smtClean="0"/>
              <a:t>52</a:t>
            </a:fld>
            <a:endParaRPr lang="en-GB"/>
          </a:p>
        </p:txBody>
      </p:sp>
    </p:spTree>
    <p:extLst>
      <p:ext uri="{BB962C8B-B14F-4D97-AF65-F5344CB8AC3E}">
        <p14:creationId xmlns:p14="http://schemas.microsoft.com/office/powerpoint/2010/main" val="11527481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49EAEB4-BD28-E94B-B1B8-7EA0C07CDB14}" type="slidenum">
              <a:rPr lang="en-GB" smtClean="0"/>
              <a:t>53</a:t>
            </a:fld>
            <a:endParaRPr lang="en-GB"/>
          </a:p>
        </p:txBody>
      </p:sp>
    </p:spTree>
    <p:extLst>
      <p:ext uri="{BB962C8B-B14F-4D97-AF65-F5344CB8AC3E}">
        <p14:creationId xmlns:p14="http://schemas.microsoft.com/office/powerpoint/2010/main" val="11345511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49EAEB4-BD28-E94B-B1B8-7EA0C07CDB14}" type="slidenum">
              <a:rPr lang="en-GB" smtClean="0"/>
              <a:t>54</a:t>
            </a:fld>
            <a:endParaRPr lang="en-GB"/>
          </a:p>
        </p:txBody>
      </p:sp>
    </p:spTree>
    <p:extLst>
      <p:ext uri="{BB962C8B-B14F-4D97-AF65-F5344CB8AC3E}">
        <p14:creationId xmlns:p14="http://schemas.microsoft.com/office/powerpoint/2010/main" val="3169580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49EAEB4-BD28-E94B-B1B8-7EA0C07CDB14}" type="slidenum">
              <a:rPr lang="en-GB" smtClean="0"/>
              <a:t>55</a:t>
            </a:fld>
            <a:endParaRPr lang="en-GB"/>
          </a:p>
        </p:txBody>
      </p:sp>
    </p:spTree>
    <p:extLst>
      <p:ext uri="{BB962C8B-B14F-4D97-AF65-F5344CB8AC3E}">
        <p14:creationId xmlns:p14="http://schemas.microsoft.com/office/powerpoint/2010/main" val="13462392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49EAEB4-BD28-E94B-B1B8-7EA0C07CDB14}" type="slidenum">
              <a:rPr lang="en-GB" smtClean="0"/>
              <a:t>56</a:t>
            </a:fld>
            <a:endParaRPr lang="en-GB"/>
          </a:p>
        </p:txBody>
      </p:sp>
    </p:spTree>
    <p:extLst>
      <p:ext uri="{BB962C8B-B14F-4D97-AF65-F5344CB8AC3E}">
        <p14:creationId xmlns:p14="http://schemas.microsoft.com/office/powerpoint/2010/main" val="29815173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49EAEB4-BD28-E94B-B1B8-7EA0C07CDB14}" type="slidenum">
              <a:rPr lang="en-GB" smtClean="0"/>
              <a:t>57</a:t>
            </a:fld>
            <a:endParaRPr lang="en-GB"/>
          </a:p>
        </p:txBody>
      </p:sp>
    </p:spTree>
    <p:extLst>
      <p:ext uri="{BB962C8B-B14F-4D97-AF65-F5344CB8AC3E}">
        <p14:creationId xmlns:p14="http://schemas.microsoft.com/office/powerpoint/2010/main" val="6796807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49EAEB4-BD28-E94B-B1B8-7EA0C07CDB14}" type="slidenum">
              <a:rPr lang="en-GB" smtClean="0"/>
              <a:t>58</a:t>
            </a:fld>
            <a:endParaRPr lang="en-GB"/>
          </a:p>
        </p:txBody>
      </p:sp>
    </p:spTree>
    <p:extLst>
      <p:ext uri="{BB962C8B-B14F-4D97-AF65-F5344CB8AC3E}">
        <p14:creationId xmlns:p14="http://schemas.microsoft.com/office/powerpoint/2010/main" val="21530745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49EAEB4-BD28-E94B-B1B8-7EA0C07CDB14}" type="slidenum">
              <a:rPr lang="en-GB" smtClean="0"/>
              <a:t>59</a:t>
            </a:fld>
            <a:endParaRPr lang="en-GB"/>
          </a:p>
        </p:txBody>
      </p:sp>
    </p:spTree>
    <p:extLst>
      <p:ext uri="{BB962C8B-B14F-4D97-AF65-F5344CB8AC3E}">
        <p14:creationId xmlns:p14="http://schemas.microsoft.com/office/powerpoint/2010/main" val="1972866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49EAEB4-BD28-E94B-B1B8-7EA0C07CDB14}" type="slidenum">
              <a:rPr lang="en-GB" smtClean="0"/>
              <a:t>6</a:t>
            </a:fld>
            <a:endParaRPr lang="en-GB"/>
          </a:p>
        </p:txBody>
      </p:sp>
    </p:spTree>
    <p:extLst>
      <p:ext uri="{BB962C8B-B14F-4D97-AF65-F5344CB8AC3E}">
        <p14:creationId xmlns:p14="http://schemas.microsoft.com/office/powerpoint/2010/main" val="39348806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49EAEB4-BD28-E94B-B1B8-7EA0C07CDB14}" type="slidenum">
              <a:rPr lang="en-GB" smtClean="0"/>
              <a:t>60</a:t>
            </a:fld>
            <a:endParaRPr lang="en-GB"/>
          </a:p>
        </p:txBody>
      </p:sp>
    </p:spTree>
    <p:extLst>
      <p:ext uri="{BB962C8B-B14F-4D97-AF65-F5344CB8AC3E}">
        <p14:creationId xmlns:p14="http://schemas.microsoft.com/office/powerpoint/2010/main" val="35963697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49EAEB4-BD28-E94B-B1B8-7EA0C07CDB14}" type="slidenum">
              <a:rPr lang="en-GB" smtClean="0"/>
              <a:t>61</a:t>
            </a:fld>
            <a:endParaRPr lang="en-GB"/>
          </a:p>
        </p:txBody>
      </p:sp>
    </p:spTree>
    <p:extLst>
      <p:ext uri="{BB962C8B-B14F-4D97-AF65-F5344CB8AC3E}">
        <p14:creationId xmlns:p14="http://schemas.microsoft.com/office/powerpoint/2010/main" val="17228156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49EAEB4-BD28-E94B-B1B8-7EA0C07CDB14}" type="slidenum">
              <a:rPr lang="en-GB" smtClean="0"/>
              <a:t>62</a:t>
            </a:fld>
            <a:endParaRPr lang="en-GB"/>
          </a:p>
        </p:txBody>
      </p:sp>
    </p:spTree>
    <p:extLst>
      <p:ext uri="{BB962C8B-B14F-4D97-AF65-F5344CB8AC3E}">
        <p14:creationId xmlns:p14="http://schemas.microsoft.com/office/powerpoint/2010/main" val="1898383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49EAEB4-BD28-E94B-B1B8-7EA0C07CDB14}" type="slidenum">
              <a:rPr lang="en-GB" smtClean="0"/>
              <a:t>63</a:t>
            </a:fld>
            <a:endParaRPr lang="en-GB"/>
          </a:p>
        </p:txBody>
      </p:sp>
    </p:spTree>
    <p:extLst>
      <p:ext uri="{BB962C8B-B14F-4D97-AF65-F5344CB8AC3E}">
        <p14:creationId xmlns:p14="http://schemas.microsoft.com/office/powerpoint/2010/main" val="3433969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49EAEB4-BD28-E94B-B1B8-7EA0C07CDB14}" type="slidenum">
              <a:rPr lang="en-GB" smtClean="0"/>
              <a:t>7</a:t>
            </a:fld>
            <a:endParaRPr lang="en-GB"/>
          </a:p>
        </p:txBody>
      </p:sp>
    </p:spTree>
    <p:extLst>
      <p:ext uri="{BB962C8B-B14F-4D97-AF65-F5344CB8AC3E}">
        <p14:creationId xmlns:p14="http://schemas.microsoft.com/office/powerpoint/2010/main" val="2945936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49EAEB4-BD28-E94B-B1B8-7EA0C07CDB14}" type="slidenum">
              <a:rPr lang="en-GB" smtClean="0"/>
              <a:t>8</a:t>
            </a:fld>
            <a:endParaRPr lang="en-GB"/>
          </a:p>
        </p:txBody>
      </p:sp>
    </p:spTree>
    <p:extLst>
      <p:ext uri="{BB962C8B-B14F-4D97-AF65-F5344CB8AC3E}">
        <p14:creationId xmlns:p14="http://schemas.microsoft.com/office/powerpoint/2010/main" val="1221416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49EAEB4-BD28-E94B-B1B8-7EA0C07CDB14}" type="slidenum">
              <a:rPr lang="en-GB" smtClean="0"/>
              <a:t>9</a:t>
            </a:fld>
            <a:endParaRPr lang="en-GB"/>
          </a:p>
        </p:txBody>
      </p:sp>
    </p:spTree>
    <p:extLst>
      <p:ext uri="{BB962C8B-B14F-4D97-AF65-F5344CB8AC3E}">
        <p14:creationId xmlns:p14="http://schemas.microsoft.com/office/powerpoint/2010/main" val="25021587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bwMode="ltGray">
      <p:bgPr>
        <a:solidFill>
          <a:schemeClr val="tx1"/>
        </a:solidFill>
        <a:effectLst/>
      </p:bgPr>
    </p:bg>
    <p:spTree>
      <p:nvGrpSpPr>
        <p:cNvPr id="1" name=""/>
        <p:cNvGrpSpPr/>
        <p:nvPr/>
      </p:nvGrpSpPr>
      <p:grpSpPr>
        <a:xfrm>
          <a:off x="0" y="0"/>
          <a:ext cx="0" cy="0"/>
          <a:chOff x="0" y="0"/>
          <a:chExt cx="0" cy="0"/>
        </a:xfrm>
      </p:grpSpPr>
      <p:pic>
        <p:nvPicPr>
          <p:cNvPr id="7" name="Pokémon Fire Red - Title Screen">
            <a:hlinkClick r:id="" action="ppaction://media"/>
            <a:extLst>
              <a:ext uri="{FF2B5EF4-FFF2-40B4-BE49-F238E27FC236}">
                <a16:creationId xmlns:a16="http://schemas.microsoft.com/office/drawing/2014/main" id="{6048B25D-3192-BEC2-598F-9D97F647C1D1}"/>
              </a:ext>
            </a:extLst>
          </p:cNvPr>
          <p:cNvPicPr>
            <a:picLocks noChangeAspect="1"/>
          </p:cNvPicPr>
          <p:nvPr userDrawn="1">
            <a:videoFile r:link="rId2"/>
            <p:extLst>
              <p:ext uri="{DAA4B4D4-6D71-4841-9C94-3DE7FCFB9230}">
                <p14:media xmlns:p14="http://schemas.microsoft.com/office/powerpoint/2010/main" r:embed="rId1"/>
              </p:ext>
            </p:extLst>
          </p:nvPr>
        </p:nvPicPr>
        <p:blipFill rotWithShape="1">
          <a:blip r:embed="rId4"/>
          <a:srcRect l="7717" r="7825"/>
          <a:stretch>
            <a:fillRect/>
          </a:stretch>
        </p:blipFill>
        <p:spPr>
          <a:xfrm>
            <a:off x="940904" y="0"/>
            <a:ext cx="10296939" cy="6858000"/>
          </a:xfrm>
          <a:prstGeom prst="rect">
            <a:avLst/>
          </a:prstGeom>
        </p:spPr>
      </p:pic>
    </p:spTree>
    <p:extLst>
      <p:ext uri="{BB962C8B-B14F-4D97-AF65-F5344CB8AC3E}">
        <p14:creationId xmlns:p14="http://schemas.microsoft.com/office/powerpoint/2010/main" val="2080243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69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ofessor Oak">
    <p:bg bwMode="black">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210CF30-C35E-7338-9B8C-F4ECE21E2F18}"/>
              </a:ext>
            </a:extLst>
          </p:cNvPr>
          <p:cNvSpPr>
            <a:spLocks noGrp="1"/>
          </p:cNvSpPr>
          <p:nvPr>
            <p:ph type="body" sz="quarter" idx="3" hasCustomPrompt="1"/>
          </p:nvPr>
        </p:nvSpPr>
        <p:spPr>
          <a:xfrm>
            <a:off x="1197864" y="4915435"/>
            <a:ext cx="9820656" cy="1536191"/>
          </a:xfrm>
          <a:effectLst/>
        </p:spPr>
        <p:txBody>
          <a:bodyPr anchor="t" anchorCtr="0">
            <a:noAutofit/>
          </a:bodyPr>
          <a:lstStyle>
            <a:lvl1pPr marL="0" indent="0">
              <a:lnSpc>
                <a:spcPct val="80000"/>
              </a:lnSpc>
              <a:spcBef>
                <a:spcPts val="0"/>
              </a:spcBef>
              <a:buNone/>
              <a:defRPr sz="6000" b="1">
                <a:solidFill>
                  <a:schemeClr val="tx1">
                    <a:lumMod val="65000"/>
                    <a:lumOff val="35000"/>
                  </a:schemeClr>
                </a:solidFill>
                <a:effectLst>
                  <a:outerShdw blurRad="50800" dist="38100" dir="2700000" algn="tl" rotWithShape="0">
                    <a:prstClr val="black">
                      <a:alpha val="40000"/>
                    </a:prstClr>
                  </a:outerShdw>
                </a:effectLs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HK" dirty="0">
                <a:effectLst/>
              </a:rPr>
              <a:t>Hello, there!</a:t>
            </a:r>
          </a:p>
          <a:p>
            <a:pPr lvl="0"/>
            <a:r>
              <a:rPr lang="en-HK" dirty="0">
                <a:effectLst/>
              </a:rPr>
              <a:t>Glad to meet you!</a:t>
            </a:r>
            <a:endParaRPr lang="en-GB" dirty="0"/>
          </a:p>
        </p:txBody>
      </p:sp>
    </p:spTree>
    <p:extLst>
      <p:ext uri="{BB962C8B-B14F-4D97-AF65-F5344CB8AC3E}">
        <p14:creationId xmlns:p14="http://schemas.microsoft.com/office/powerpoint/2010/main" val="370294574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35A63AD0-B10E-9BCA-04A4-62FF6F55669C}"/>
              </a:ext>
            </a:extLst>
          </p:cNvPr>
          <p:cNvSpPr>
            <a:spLocks noGrp="1"/>
          </p:cNvSpPr>
          <p:nvPr>
            <p:ph type="body" sz="quarter" idx="3" hasCustomPrompt="1"/>
          </p:nvPr>
        </p:nvSpPr>
        <p:spPr>
          <a:xfrm>
            <a:off x="9245730" y="5964084"/>
            <a:ext cx="1451472" cy="634020"/>
          </a:xfrm>
        </p:spPr>
        <p:txBody>
          <a:bodyPr wrap="square" anchor="ctr">
            <a:spAutoFit/>
          </a:bodyPr>
          <a:lstStyle>
            <a:lvl1pPr marL="0" indent="0">
              <a:buNone/>
              <a:defRPr lang="en-GB" sz="4400" b="1" kern="1200" dirty="0">
                <a:solidFill>
                  <a:schemeClr val="bg1"/>
                </a:solidFill>
                <a:effectLst/>
                <a:latin typeface="Pokemon Fire Red" pitchFamily="2"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80000"/>
              </a:lnSpc>
              <a:spcBef>
                <a:spcPts val="0"/>
              </a:spcBef>
              <a:buFont typeface="Arial" panose="020B0604020202020204" pitchFamily="34" charset="0"/>
              <a:buNone/>
            </a:pPr>
            <a:r>
              <a:rPr lang="en-GB" dirty="0"/>
              <a:t>NEXT</a:t>
            </a:r>
          </a:p>
        </p:txBody>
      </p:sp>
      <p:sp>
        <p:nvSpPr>
          <p:cNvPr id="9" name="Title 8">
            <a:extLst>
              <a:ext uri="{FF2B5EF4-FFF2-40B4-BE49-F238E27FC236}">
                <a16:creationId xmlns:a16="http://schemas.microsoft.com/office/drawing/2014/main" id="{DEE2D668-1D14-2A39-E8B4-816E8B73334C}"/>
              </a:ext>
            </a:extLst>
          </p:cNvPr>
          <p:cNvSpPr>
            <a:spLocks noGrp="1"/>
          </p:cNvSpPr>
          <p:nvPr>
            <p:ph type="title" hasCustomPrompt="1"/>
          </p:nvPr>
        </p:nvSpPr>
        <p:spPr>
          <a:xfrm>
            <a:off x="1956978" y="5872423"/>
            <a:ext cx="5771921" cy="757130"/>
          </a:xfrm>
          <a:prstGeom prst="rect">
            <a:avLst/>
          </a:prstGeom>
          <a:effectLst>
            <a:outerShdw dist="63500" dir="2700000" algn="tl" rotWithShape="0">
              <a:prstClr val="black">
                <a:alpha val="15000"/>
              </a:prstClr>
            </a:outerShdw>
          </a:effectLst>
        </p:spPr>
        <p:txBody>
          <a:bodyPr vert="horz" wrap="square" lIns="91440" tIns="45720" rIns="91440" bIns="45720" rtlCol="0" anchor="t" anchorCtr="0">
            <a:spAutoFit/>
          </a:bodyPr>
          <a:lstStyle>
            <a:lvl1pPr>
              <a:defRPr lang="en-GB" sz="5400" b="1" dirty="0">
                <a:solidFill>
                  <a:schemeClr val="tx1">
                    <a:lumMod val="65000"/>
                    <a:lumOff val="35000"/>
                  </a:schemeClr>
                </a:solidFill>
                <a:effectLst/>
                <a:ea typeface="+mn-ea"/>
                <a:cs typeface="+mn-cs"/>
              </a:defRPr>
            </a:lvl1pPr>
          </a:lstStyle>
          <a:p>
            <a:pPr marL="0" lvl="0" indent="0">
              <a:lnSpc>
                <a:spcPct val="80000"/>
              </a:lnSpc>
              <a:spcBef>
                <a:spcPts val="0"/>
              </a:spcBef>
              <a:buFont typeface="Arial" panose="020B0604020202020204" pitchFamily="34" charset="0"/>
            </a:pPr>
            <a:r>
              <a:rPr lang="en-GB" dirty="0"/>
              <a:t>Presenters</a:t>
            </a:r>
          </a:p>
        </p:txBody>
      </p:sp>
    </p:spTree>
    <p:extLst>
      <p:ext uri="{BB962C8B-B14F-4D97-AF65-F5344CB8AC3E}">
        <p14:creationId xmlns:p14="http://schemas.microsoft.com/office/powerpoint/2010/main" val="3555175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ap">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CC185-BB4A-97F7-2561-BDA96DBA737D}"/>
              </a:ext>
            </a:extLst>
          </p:cNvPr>
          <p:cNvSpPr>
            <a:spLocks noGrp="1"/>
          </p:cNvSpPr>
          <p:nvPr>
            <p:ph type="title" hasCustomPrompt="1"/>
          </p:nvPr>
        </p:nvSpPr>
        <p:spPr>
          <a:xfrm>
            <a:off x="0" y="0"/>
            <a:ext cx="4178808" cy="886777"/>
          </a:xfrm>
          <a:prstGeom prst="rect">
            <a:avLst/>
          </a:prstGeom>
          <a:solidFill>
            <a:schemeClr val="tx1">
              <a:alpha val="20000"/>
            </a:schemeClr>
          </a:solidFill>
        </p:spPr>
        <p:txBody>
          <a:bodyPr lIns="468000" bIns="72000" anchor="b"/>
          <a:lstStyle>
            <a:lvl1pPr algn="l">
              <a:defRPr lang="en-GB" sz="6000" b="1" kern="1200" dirty="0">
                <a:solidFill>
                  <a:schemeClr val="bg1"/>
                </a:solidFill>
                <a:effectLst>
                  <a:outerShdw dist="63500" dir="2700000" algn="tl" rotWithShape="0">
                    <a:prstClr val="black">
                      <a:alpha val="35110"/>
                    </a:prstClr>
                  </a:outerShdw>
                </a:effectLst>
                <a:latin typeface="Pokemon Fire Red" pitchFamily="2" charset="0"/>
                <a:ea typeface="+mn-ea"/>
                <a:cs typeface="+mn-cs"/>
              </a:defRPr>
            </a:lvl1pPr>
          </a:lstStyle>
          <a:p>
            <a:pPr marL="0" lvl="0" indent="0" algn="l" defTabSz="914400" rtl="0" eaLnBrk="1" latinLnBrk="0" hangingPunct="1">
              <a:lnSpc>
                <a:spcPct val="80000"/>
              </a:lnSpc>
              <a:spcBef>
                <a:spcPts val="0"/>
              </a:spcBef>
              <a:buFont typeface="Arial" panose="020B0604020202020204" pitchFamily="34" charset="0"/>
              <a:buNone/>
            </a:pPr>
            <a:r>
              <a:rPr lang="en-GB" dirty="0"/>
              <a:t>BIOME MAP</a:t>
            </a:r>
          </a:p>
        </p:txBody>
      </p:sp>
      <p:pic>
        <p:nvPicPr>
          <p:cNvPr id="12" name="Picture 11" descr="A rectangular frame with a white background&#10;&#10;Description automatically generated">
            <a:extLst>
              <a:ext uri="{FF2B5EF4-FFF2-40B4-BE49-F238E27FC236}">
                <a16:creationId xmlns:a16="http://schemas.microsoft.com/office/drawing/2014/main" id="{A1BD2B39-13DD-16D3-4153-067987640BE0}"/>
              </a:ext>
            </a:extLst>
          </p:cNvPr>
          <p:cNvPicPr>
            <a:picLocks noChangeAspect="1"/>
          </p:cNvPicPr>
          <p:nvPr/>
        </p:nvPicPr>
        <p:blipFill>
          <a:blip r:embed="rId3"/>
          <a:stretch>
            <a:fillRect/>
          </a:stretch>
        </p:blipFill>
        <p:spPr>
          <a:xfrm>
            <a:off x="7043330" y="2322577"/>
            <a:ext cx="4885018" cy="1044958"/>
          </a:xfrm>
          <a:prstGeom prst="rect">
            <a:avLst/>
          </a:prstGeom>
        </p:spPr>
      </p:pic>
      <p:pic>
        <p:nvPicPr>
          <p:cNvPr id="13" name="Picture 12" descr="A white rectangular frame with purple border&#10;&#10;Description automatically generated">
            <a:extLst>
              <a:ext uri="{FF2B5EF4-FFF2-40B4-BE49-F238E27FC236}">
                <a16:creationId xmlns:a16="http://schemas.microsoft.com/office/drawing/2014/main" id="{9B3D2378-F15E-4721-7A2E-7443B82D010B}"/>
              </a:ext>
            </a:extLst>
          </p:cNvPr>
          <p:cNvPicPr>
            <a:picLocks noChangeAspect="1"/>
          </p:cNvPicPr>
          <p:nvPr/>
        </p:nvPicPr>
        <p:blipFill>
          <a:blip r:embed="rId4"/>
          <a:stretch>
            <a:fillRect/>
          </a:stretch>
        </p:blipFill>
        <p:spPr>
          <a:xfrm>
            <a:off x="7043330" y="3356041"/>
            <a:ext cx="4885018" cy="3205392"/>
          </a:xfrm>
          <a:prstGeom prst="rect">
            <a:avLst/>
          </a:prstGeom>
        </p:spPr>
      </p:pic>
      <p:sp>
        <p:nvSpPr>
          <p:cNvPr id="15" name="Picture Placeholder 14">
            <a:extLst>
              <a:ext uri="{FF2B5EF4-FFF2-40B4-BE49-F238E27FC236}">
                <a16:creationId xmlns:a16="http://schemas.microsoft.com/office/drawing/2014/main" id="{EB1CD3AB-C4C3-5E4F-3053-0E135824BC3C}"/>
              </a:ext>
            </a:extLst>
          </p:cNvPr>
          <p:cNvSpPr>
            <a:spLocks noGrp="1"/>
          </p:cNvSpPr>
          <p:nvPr>
            <p:ph type="pic" sz="quarter" idx="10"/>
          </p:nvPr>
        </p:nvSpPr>
        <p:spPr>
          <a:xfrm>
            <a:off x="7251001" y="3559147"/>
            <a:ext cx="4462462" cy="2794028"/>
          </a:xfrm>
        </p:spPr>
        <p:txBody>
          <a:bodyPr/>
          <a:lstStyle/>
          <a:p>
            <a:endParaRPr lang="en-GB" dirty="0"/>
          </a:p>
        </p:txBody>
      </p:sp>
      <p:sp>
        <p:nvSpPr>
          <p:cNvPr id="16" name="Text Placeholder 2">
            <a:extLst>
              <a:ext uri="{FF2B5EF4-FFF2-40B4-BE49-F238E27FC236}">
                <a16:creationId xmlns:a16="http://schemas.microsoft.com/office/drawing/2014/main" id="{CD58A46E-3A9D-584D-F390-94DEF64AC760}"/>
              </a:ext>
            </a:extLst>
          </p:cNvPr>
          <p:cNvSpPr>
            <a:spLocks noGrp="1"/>
          </p:cNvSpPr>
          <p:nvPr>
            <p:ph type="body" idx="1" hasCustomPrompt="1"/>
          </p:nvPr>
        </p:nvSpPr>
        <p:spPr>
          <a:xfrm>
            <a:off x="7260526" y="2322578"/>
            <a:ext cx="4452937" cy="891238"/>
          </a:xfrm>
          <a:effectLst>
            <a:outerShdw dist="63500" dir="2700000" algn="tl" rotWithShape="0">
              <a:prstClr val="black">
                <a:alpha val="15000"/>
              </a:prstClr>
            </a:outerShdw>
          </a:effectLst>
        </p:spPr>
        <p:txBody>
          <a:bodyPr vert="horz" lIns="91440" tIns="45720" rIns="91440" bIns="45720" rtlCol="0" anchor="ctr" anchorCtr="0">
            <a:noAutofit/>
          </a:bodyPr>
          <a:lstStyle>
            <a:lvl1pPr algn="ctr">
              <a:defRPr lang="en-GB" sz="5400" b="1" dirty="0" smtClean="0">
                <a:solidFill>
                  <a:schemeClr val="tx1">
                    <a:lumMod val="65000"/>
                    <a:lumOff val="35000"/>
                  </a:schemeClr>
                </a:solidFill>
                <a:effectLst/>
              </a:defRPr>
            </a:lvl1pPr>
          </a:lstStyle>
          <a:p>
            <a:pPr marL="0" lvl="0" indent="0">
              <a:lnSpc>
                <a:spcPct val="80000"/>
              </a:lnSpc>
              <a:spcBef>
                <a:spcPts val="0"/>
              </a:spcBef>
              <a:buNone/>
            </a:pPr>
            <a:r>
              <a:rPr lang="en-GB" dirty="0"/>
              <a:t>LOCATION</a:t>
            </a:r>
          </a:p>
        </p:txBody>
      </p:sp>
    </p:spTree>
    <p:extLst>
      <p:ext uri="{BB962C8B-B14F-4D97-AF65-F5344CB8AC3E}">
        <p14:creationId xmlns:p14="http://schemas.microsoft.com/office/powerpoint/2010/main" val="1593710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pic>
        <p:nvPicPr>
          <p:cNvPr id="11" name="Picture 10" descr="A video game screen with grass and a blue sky&#10;&#10;Description automatically generated">
            <a:extLst>
              <a:ext uri="{FF2B5EF4-FFF2-40B4-BE49-F238E27FC236}">
                <a16:creationId xmlns:a16="http://schemas.microsoft.com/office/drawing/2014/main" id="{8385CF88-0EE8-684B-1764-A1F1126D84B3}"/>
              </a:ext>
            </a:extLst>
          </p:cNvPr>
          <p:cNvPicPr>
            <a:picLocks noChangeAspect="1"/>
          </p:cNvPicPr>
          <p:nvPr userDrawn="1"/>
        </p:nvPicPr>
        <p:blipFill>
          <a:blip r:embed="rId2"/>
          <a:stretch>
            <a:fillRect/>
          </a:stretch>
        </p:blipFill>
        <p:spPr>
          <a:xfrm>
            <a:off x="0" y="0"/>
            <a:ext cx="12192000" cy="4806949"/>
          </a:xfrm>
          <a:prstGeom prst="rect">
            <a:avLst/>
          </a:prstGeom>
        </p:spPr>
      </p:pic>
      <p:pic>
        <p:nvPicPr>
          <p:cNvPr id="17" name="Picture 16" descr="A blue and yellow rectangle&#10;&#10;Description automatically generated">
            <a:extLst>
              <a:ext uri="{FF2B5EF4-FFF2-40B4-BE49-F238E27FC236}">
                <a16:creationId xmlns:a16="http://schemas.microsoft.com/office/drawing/2014/main" id="{24B7F048-7088-DAB0-F183-8E16E307ECF7}"/>
              </a:ext>
            </a:extLst>
          </p:cNvPr>
          <p:cNvPicPr>
            <a:picLocks noChangeAspect="1"/>
          </p:cNvPicPr>
          <p:nvPr userDrawn="1"/>
        </p:nvPicPr>
        <p:blipFill>
          <a:blip r:embed="rId3"/>
          <a:stretch>
            <a:fillRect/>
          </a:stretch>
        </p:blipFill>
        <p:spPr>
          <a:xfrm>
            <a:off x="0" y="4806949"/>
            <a:ext cx="10248914" cy="2051051"/>
          </a:xfrm>
          <a:prstGeom prst="rect">
            <a:avLst/>
          </a:prstGeom>
          <a:solidFill>
            <a:schemeClr val="bg1"/>
          </a:solidFill>
        </p:spPr>
      </p:pic>
      <p:pic>
        <p:nvPicPr>
          <p:cNvPr id="9" name="Picture 8" descr="A rectangular frame with a white background&#10;&#10;Description automatically generated">
            <a:extLst>
              <a:ext uri="{FF2B5EF4-FFF2-40B4-BE49-F238E27FC236}">
                <a16:creationId xmlns:a16="http://schemas.microsoft.com/office/drawing/2014/main" id="{995EB36F-4957-6B6F-84E3-77FD56999F07}"/>
              </a:ext>
            </a:extLst>
          </p:cNvPr>
          <p:cNvPicPr>
            <a:picLocks noChangeAspect="1"/>
          </p:cNvPicPr>
          <p:nvPr userDrawn="1"/>
        </p:nvPicPr>
        <p:blipFill>
          <a:blip r:embed="rId4"/>
          <a:stretch>
            <a:fillRect/>
          </a:stretch>
        </p:blipFill>
        <p:spPr>
          <a:xfrm>
            <a:off x="5346693" y="4806949"/>
            <a:ext cx="6845308" cy="2051051"/>
          </a:xfrm>
          <a:prstGeom prst="rect">
            <a:avLst/>
          </a:prstGeom>
        </p:spPr>
      </p:pic>
      <p:sp>
        <p:nvSpPr>
          <p:cNvPr id="6" name="Text Placeholder 4">
            <a:extLst>
              <a:ext uri="{FF2B5EF4-FFF2-40B4-BE49-F238E27FC236}">
                <a16:creationId xmlns:a16="http://schemas.microsoft.com/office/drawing/2014/main" id="{BF6BE35C-F135-4DE6-1119-4B760B70741A}"/>
              </a:ext>
            </a:extLst>
          </p:cNvPr>
          <p:cNvSpPr>
            <a:spLocks noGrp="1"/>
          </p:cNvSpPr>
          <p:nvPr>
            <p:ph type="body" sz="quarter" idx="3" hasCustomPrompt="1"/>
          </p:nvPr>
        </p:nvSpPr>
        <p:spPr>
          <a:xfrm>
            <a:off x="5835295" y="5025814"/>
            <a:ext cx="3030014" cy="823912"/>
          </a:xfrm>
          <a:effectLst>
            <a:outerShdw dist="63500" dir="2700000" algn="tl" rotWithShape="0">
              <a:prstClr val="black">
                <a:alpha val="15000"/>
              </a:prstClr>
            </a:outerShdw>
          </a:effectLst>
        </p:spPr>
        <p:txBody>
          <a:bodyPr vert="horz" lIns="91440" tIns="45720" rIns="91440" bIns="45720" rtlCol="0" anchor="ctr" anchorCtr="0">
            <a:noAutofit/>
          </a:bodyPr>
          <a:lstStyle>
            <a:lvl1pPr>
              <a:defRPr lang="en-GB" sz="5400" b="1" dirty="0">
                <a:solidFill>
                  <a:schemeClr val="tx1">
                    <a:lumMod val="65000"/>
                    <a:lumOff val="35000"/>
                  </a:schemeClr>
                </a:solidFill>
                <a:effectLst/>
              </a:defRPr>
            </a:lvl1pPr>
          </a:lstStyle>
          <a:p>
            <a:pPr marL="0" lvl="0" indent="0">
              <a:lnSpc>
                <a:spcPct val="80000"/>
              </a:lnSpc>
              <a:spcBef>
                <a:spcPts val="0"/>
              </a:spcBef>
              <a:buNone/>
            </a:pPr>
            <a:r>
              <a:rPr lang="en-GB" dirty="0"/>
              <a:t>Marine</a:t>
            </a:r>
          </a:p>
        </p:txBody>
      </p:sp>
      <p:sp>
        <p:nvSpPr>
          <p:cNvPr id="7" name="Title 6">
            <a:extLst>
              <a:ext uri="{FF2B5EF4-FFF2-40B4-BE49-F238E27FC236}">
                <a16:creationId xmlns:a16="http://schemas.microsoft.com/office/drawing/2014/main" id="{5D420CF1-C101-A543-7F35-8C02AFA8CB7D}"/>
              </a:ext>
            </a:extLst>
          </p:cNvPr>
          <p:cNvSpPr>
            <a:spLocks noGrp="1"/>
          </p:cNvSpPr>
          <p:nvPr>
            <p:ph type="title" hasCustomPrompt="1"/>
          </p:nvPr>
        </p:nvSpPr>
        <p:spPr>
          <a:xfrm>
            <a:off x="448940" y="5186945"/>
            <a:ext cx="4821800" cy="1325563"/>
          </a:xfrm>
          <a:prstGeom prst="rect">
            <a:avLst/>
          </a:prstGeom>
        </p:spPr>
        <p:txBody>
          <a:bodyPr>
            <a:normAutofit/>
          </a:bodyPr>
          <a:lstStyle>
            <a:lvl1pPr>
              <a:lnSpc>
                <a:spcPct val="80000"/>
              </a:lnSpc>
              <a:defRPr>
                <a:solidFill>
                  <a:schemeClr val="bg1"/>
                </a:solidFill>
              </a:defRPr>
            </a:lvl1pPr>
          </a:lstStyle>
          <a:p>
            <a:r>
              <a:rPr lang="en-GB" dirty="0"/>
              <a:t>Quiz question</a:t>
            </a:r>
          </a:p>
        </p:txBody>
      </p:sp>
      <p:sp>
        <p:nvSpPr>
          <p:cNvPr id="28" name="Text Placeholder 4">
            <a:extLst>
              <a:ext uri="{FF2B5EF4-FFF2-40B4-BE49-F238E27FC236}">
                <a16:creationId xmlns:a16="http://schemas.microsoft.com/office/drawing/2014/main" id="{69509FA4-503F-C69B-3283-EE714D3A55F9}"/>
              </a:ext>
            </a:extLst>
          </p:cNvPr>
          <p:cNvSpPr>
            <a:spLocks noGrp="1"/>
          </p:cNvSpPr>
          <p:nvPr>
            <p:ph type="body" sz="quarter" idx="10" hasCustomPrompt="1"/>
          </p:nvPr>
        </p:nvSpPr>
        <p:spPr>
          <a:xfrm>
            <a:off x="5835295" y="5707301"/>
            <a:ext cx="3030014" cy="823912"/>
          </a:xfrm>
          <a:effectLst>
            <a:outerShdw dist="63500" dir="2700000" algn="tl" rotWithShape="0">
              <a:prstClr val="black">
                <a:alpha val="15000"/>
              </a:prstClr>
            </a:outerShdw>
          </a:effectLst>
        </p:spPr>
        <p:txBody>
          <a:bodyPr vert="horz" lIns="91440" tIns="45720" rIns="91440" bIns="45720" rtlCol="0" anchor="ctr" anchorCtr="0">
            <a:noAutofit/>
          </a:bodyPr>
          <a:lstStyle>
            <a:lvl1pPr>
              <a:defRPr lang="en-GB" sz="5400" b="1" dirty="0">
                <a:solidFill>
                  <a:schemeClr val="tx1">
                    <a:lumMod val="65000"/>
                    <a:lumOff val="35000"/>
                  </a:schemeClr>
                </a:solidFill>
                <a:effectLst/>
              </a:defRPr>
            </a:lvl1pPr>
          </a:lstStyle>
          <a:p>
            <a:pPr marL="0" lvl="0" indent="0">
              <a:lnSpc>
                <a:spcPct val="80000"/>
              </a:lnSpc>
              <a:spcBef>
                <a:spcPts val="0"/>
              </a:spcBef>
              <a:buNone/>
            </a:pPr>
            <a:r>
              <a:rPr lang="en-GB" dirty="0"/>
              <a:t>Bag</a:t>
            </a:r>
          </a:p>
        </p:txBody>
      </p:sp>
      <p:sp>
        <p:nvSpPr>
          <p:cNvPr id="29" name="Text Placeholder 4">
            <a:extLst>
              <a:ext uri="{FF2B5EF4-FFF2-40B4-BE49-F238E27FC236}">
                <a16:creationId xmlns:a16="http://schemas.microsoft.com/office/drawing/2014/main" id="{5B6F074C-BD3F-1DA9-7B11-B7C7D06326F6}"/>
              </a:ext>
            </a:extLst>
          </p:cNvPr>
          <p:cNvSpPr>
            <a:spLocks noGrp="1"/>
          </p:cNvSpPr>
          <p:nvPr>
            <p:ph type="body" sz="quarter" idx="11" hasCustomPrompt="1"/>
          </p:nvPr>
        </p:nvSpPr>
        <p:spPr>
          <a:xfrm>
            <a:off x="8903285" y="5025814"/>
            <a:ext cx="3030014" cy="823912"/>
          </a:xfrm>
          <a:effectLst>
            <a:outerShdw dist="63500" dir="2700000" algn="tl" rotWithShape="0">
              <a:prstClr val="black">
                <a:alpha val="15000"/>
              </a:prstClr>
            </a:outerShdw>
          </a:effectLst>
        </p:spPr>
        <p:txBody>
          <a:bodyPr vert="horz" lIns="91440" tIns="45720" rIns="91440" bIns="45720" rtlCol="0" anchor="ctr" anchorCtr="0">
            <a:noAutofit/>
          </a:bodyPr>
          <a:lstStyle>
            <a:lvl1pPr>
              <a:defRPr lang="en-GB" sz="5400" b="1" dirty="0">
                <a:solidFill>
                  <a:schemeClr val="tx1">
                    <a:lumMod val="65000"/>
                    <a:lumOff val="35000"/>
                  </a:schemeClr>
                </a:solidFill>
                <a:effectLst/>
              </a:defRPr>
            </a:lvl1pPr>
          </a:lstStyle>
          <a:p>
            <a:pPr marL="0" lvl="0" indent="0">
              <a:lnSpc>
                <a:spcPct val="80000"/>
              </a:lnSpc>
              <a:spcBef>
                <a:spcPts val="0"/>
              </a:spcBef>
              <a:buNone/>
            </a:pPr>
            <a:r>
              <a:rPr lang="en-GB" dirty="0"/>
              <a:t>Fight</a:t>
            </a:r>
          </a:p>
        </p:txBody>
      </p:sp>
      <p:sp>
        <p:nvSpPr>
          <p:cNvPr id="30" name="Text Placeholder 4">
            <a:extLst>
              <a:ext uri="{FF2B5EF4-FFF2-40B4-BE49-F238E27FC236}">
                <a16:creationId xmlns:a16="http://schemas.microsoft.com/office/drawing/2014/main" id="{FAAF04D2-8A99-5224-BCC6-736C031A8FC3}"/>
              </a:ext>
            </a:extLst>
          </p:cNvPr>
          <p:cNvSpPr>
            <a:spLocks noGrp="1"/>
          </p:cNvSpPr>
          <p:nvPr>
            <p:ph type="body" sz="quarter" idx="12" hasCustomPrompt="1"/>
          </p:nvPr>
        </p:nvSpPr>
        <p:spPr>
          <a:xfrm>
            <a:off x="8903285" y="5707301"/>
            <a:ext cx="3030014" cy="823912"/>
          </a:xfrm>
          <a:effectLst>
            <a:outerShdw dist="63500" dir="2700000" algn="tl" rotWithShape="0">
              <a:prstClr val="black">
                <a:alpha val="15000"/>
              </a:prstClr>
            </a:outerShdw>
          </a:effectLst>
        </p:spPr>
        <p:txBody>
          <a:bodyPr vert="horz" lIns="91440" tIns="45720" rIns="91440" bIns="45720" rtlCol="0" anchor="ctr" anchorCtr="0">
            <a:noAutofit/>
          </a:bodyPr>
          <a:lstStyle>
            <a:lvl1pPr>
              <a:defRPr lang="en-GB" sz="5400" b="1" dirty="0">
                <a:solidFill>
                  <a:schemeClr val="tx1">
                    <a:lumMod val="65000"/>
                    <a:lumOff val="35000"/>
                  </a:schemeClr>
                </a:solidFill>
                <a:effectLst/>
              </a:defRPr>
            </a:lvl1pPr>
          </a:lstStyle>
          <a:p>
            <a:pPr marL="0" lvl="0" indent="0">
              <a:lnSpc>
                <a:spcPct val="80000"/>
              </a:lnSpc>
              <a:spcBef>
                <a:spcPts val="0"/>
              </a:spcBef>
              <a:buNone/>
            </a:pPr>
            <a:r>
              <a:rPr lang="en-GB" dirty="0"/>
              <a:t>Run</a:t>
            </a:r>
          </a:p>
        </p:txBody>
      </p:sp>
    </p:spTree>
    <p:extLst>
      <p:ext uri="{BB962C8B-B14F-4D97-AF65-F5344CB8AC3E}">
        <p14:creationId xmlns:p14="http://schemas.microsoft.com/office/powerpoint/2010/main" val="300677024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4938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1AE6BE3-1BB8-CCD4-17DD-F05B6DACAF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3AAEDEC-BD89-CB42-882F-AC41F7EFBF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2000">
                <a:solidFill>
                  <a:schemeClr val="tx1">
                    <a:tint val="75000"/>
                  </a:schemeClr>
                </a:solidFill>
                <a:latin typeface="Pokemon Fire Red" pitchFamily="2" charset="0"/>
              </a:defRPr>
            </a:lvl1pPr>
          </a:lstStyle>
          <a:p>
            <a:fld id="{6D8E76B9-783B-2A41-B142-919FFAD3412F}" type="datetimeFigureOut">
              <a:rPr lang="en-GB" smtClean="0"/>
              <a:pPr/>
              <a:t>15/03/2024</a:t>
            </a:fld>
            <a:endParaRPr lang="en-GB"/>
          </a:p>
        </p:txBody>
      </p:sp>
      <p:sp>
        <p:nvSpPr>
          <p:cNvPr id="6" name="Slide Number Placeholder 5">
            <a:extLst>
              <a:ext uri="{FF2B5EF4-FFF2-40B4-BE49-F238E27FC236}">
                <a16:creationId xmlns:a16="http://schemas.microsoft.com/office/drawing/2014/main" id="{837A9ECF-584A-F41A-D93E-C796084669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2000">
                <a:solidFill>
                  <a:schemeClr val="tx1">
                    <a:tint val="75000"/>
                  </a:schemeClr>
                </a:solidFill>
                <a:latin typeface="Pokemon Fire Red" pitchFamily="2" charset="0"/>
              </a:defRPr>
            </a:lvl1pPr>
          </a:lstStyle>
          <a:p>
            <a:fld id="{10F9E4D7-D03F-FF44-AEB2-DA24FB95BF95}" type="slidenum">
              <a:rPr lang="en-GB" smtClean="0"/>
              <a:pPr/>
              <a:t>‹N›</a:t>
            </a:fld>
            <a:endParaRPr lang="en-GB"/>
          </a:p>
        </p:txBody>
      </p:sp>
    </p:spTree>
    <p:extLst>
      <p:ext uri="{BB962C8B-B14F-4D97-AF65-F5344CB8AC3E}">
        <p14:creationId xmlns:p14="http://schemas.microsoft.com/office/powerpoint/2010/main" val="2207692363"/>
      </p:ext>
    </p:extLst>
  </p:cSld>
  <p:clrMap bg1="lt1" tx1="dk1" bg2="lt2" tx2="dk2" accent1="accent1" accent2="accent2" accent3="accent3" accent4="accent4" accent5="accent5" accent6="accent6" hlink="hlink" folHlink="folHlink"/>
  <p:sldLayoutIdLst>
    <p:sldLayoutId id="2147483650" r:id="rId1"/>
    <p:sldLayoutId id="2147483662" r:id="rId2"/>
    <p:sldLayoutId id="2147483654" r:id="rId3"/>
    <p:sldLayoutId id="2147483651" r:id="rId4"/>
    <p:sldLayoutId id="2147483655" r:id="rId5"/>
    <p:sldLayoutId id="2147483649" r:id="rId6"/>
  </p:sldLayoutIdLst>
  <p:txStyles>
    <p:titleStyle>
      <a:lvl1pPr algn="l" defTabSz="914400" rtl="0" eaLnBrk="1" latinLnBrk="0" hangingPunct="1">
        <a:lnSpc>
          <a:spcPct val="90000"/>
        </a:lnSpc>
        <a:spcBef>
          <a:spcPct val="0"/>
        </a:spcBef>
        <a:buNone/>
        <a:defRPr sz="6600" kern="1200">
          <a:solidFill>
            <a:schemeClr val="tx1"/>
          </a:solidFill>
          <a:latin typeface="Pokemon Fire Red"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19.png"/><Relationship Id="rId12" Type="http://schemas.openxmlformats.org/officeDocument/2006/relationships/image" Target="../media/image27.gif"/><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2.png"/><Relationship Id="rId11" Type="http://schemas.openxmlformats.org/officeDocument/2006/relationships/image" Target="../media/image26.gif"/><Relationship Id="rId5" Type="http://schemas.openxmlformats.org/officeDocument/2006/relationships/image" Target="../media/image21.png"/><Relationship Id="rId10" Type="http://schemas.openxmlformats.org/officeDocument/2006/relationships/image" Target="../media/image25.gif"/><Relationship Id="rId4" Type="http://schemas.openxmlformats.org/officeDocument/2006/relationships/image" Target="../media/image20.png"/><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19.png"/><Relationship Id="rId12" Type="http://schemas.openxmlformats.org/officeDocument/2006/relationships/image" Target="../media/image27.gif"/><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2.png"/><Relationship Id="rId11" Type="http://schemas.openxmlformats.org/officeDocument/2006/relationships/image" Target="../media/image26.gif"/><Relationship Id="rId5" Type="http://schemas.openxmlformats.org/officeDocument/2006/relationships/image" Target="../media/image21.png"/><Relationship Id="rId10" Type="http://schemas.openxmlformats.org/officeDocument/2006/relationships/image" Target="../media/image25.gif"/><Relationship Id="rId4" Type="http://schemas.openxmlformats.org/officeDocument/2006/relationships/image" Target="../media/image20.png"/><Relationship Id="rId9" Type="http://schemas.openxmlformats.org/officeDocument/2006/relationships/image" Target="../media/image24.png"/><Relationship Id="rId14" Type="http://schemas.openxmlformats.org/officeDocument/2006/relationships/image" Target="../media/image29.gif"/></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0.gif"/><Relationship Id="rId3" Type="http://schemas.openxmlformats.org/officeDocument/2006/relationships/image" Target="../media/image20.png"/><Relationship Id="rId7" Type="http://schemas.openxmlformats.org/officeDocument/2006/relationships/image" Target="../media/image18.png"/><Relationship Id="rId12"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9.png"/><Relationship Id="rId11" Type="http://schemas.openxmlformats.org/officeDocument/2006/relationships/image" Target="../media/image27.gif"/><Relationship Id="rId5" Type="http://schemas.openxmlformats.org/officeDocument/2006/relationships/image" Target="../media/image22.png"/><Relationship Id="rId10" Type="http://schemas.openxmlformats.org/officeDocument/2006/relationships/image" Target="../media/image26.gif"/><Relationship Id="rId4" Type="http://schemas.openxmlformats.org/officeDocument/2006/relationships/image" Target="../media/image21.png"/><Relationship Id="rId9" Type="http://schemas.openxmlformats.org/officeDocument/2006/relationships/image" Target="../media/image25.gif"/></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1.gif"/><Relationship Id="rId3" Type="http://schemas.openxmlformats.org/officeDocument/2006/relationships/image" Target="../media/image20.png"/><Relationship Id="rId7" Type="http://schemas.openxmlformats.org/officeDocument/2006/relationships/image" Target="../media/image18.png"/><Relationship Id="rId12"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9.png"/><Relationship Id="rId11" Type="http://schemas.openxmlformats.org/officeDocument/2006/relationships/image" Target="../media/image27.gif"/><Relationship Id="rId5" Type="http://schemas.openxmlformats.org/officeDocument/2006/relationships/image" Target="../media/image22.png"/><Relationship Id="rId10" Type="http://schemas.openxmlformats.org/officeDocument/2006/relationships/image" Target="../media/image26.gif"/><Relationship Id="rId4" Type="http://schemas.openxmlformats.org/officeDocument/2006/relationships/image" Target="../media/image21.png"/><Relationship Id="rId9" Type="http://schemas.openxmlformats.org/officeDocument/2006/relationships/image" Target="../media/image25.gif"/></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8.png"/><Relationship Id="rId7"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2.png"/><Relationship Id="rId11" Type="http://schemas.openxmlformats.org/officeDocument/2006/relationships/image" Target="../media/image35.gif"/><Relationship Id="rId5" Type="http://schemas.openxmlformats.org/officeDocument/2006/relationships/image" Target="../media/image21.png"/><Relationship Id="rId10" Type="http://schemas.openxmlformats.org/officeDocument/2006/relationships/image" Target="../media/image34.gif"/><Relationship Id="rId4" Type="http://schemas.openxmlformats.org/officeDocument/2006/relationships/image" Target="../media/image20.png"/><Relationship Id="rId9"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36.gif"/><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41.gif"/><Relationship Id="rId4" Type="http://schemas.openxmlformats.org/officeDocument/2006/relationships/image" Target="../media/image40.gif"/></Relationships>
</file>

<file path=ppt/slides/_rels/slide34.xml.rels><?xml version="1.0" encoding="UTF-8" standalone="yes"?>
<Relationships xmlns="http://schemas.openxmlformats.org/package/2006/relationships"><Relationship Id="rId8" Type="http://schemas.openxmlformats.org/officeDocument/2006/relationships/image" Target="../media/image41.gif"/><Relationship Id="rId3" Type="http://schemas.openxmlformats.org/officeDocument/2006/relationships/image" Target="../media/image42.png"/><Relationship Id="rId7" Type="http://schemas.openxmlformats.org/officeDocument/2006/relationships/image" Target="../media/image40.gif"/><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43.gif"/><Relationship Id="rId10" Type="http://schemas.openxmlformats.org/officeDocument/2006/relationships/image" Target="../media/image44.gif"/><Relationship Id="rId4" Type="http://schemas.openxmlformats.org/officeDocument/2006/relationships/image" Target="../media/image19.png"/><Relationship Id="rId9" Type="http://schemas.openxmlformats.org/officeDocument/2006/relationships/image" Target="../media/image28.png"/></Relationships>
</file>

<file path=ppt/slides/_rels/slide3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41.gif"/><Relationship Id="rId4" Type="http://schemas.openxmlformats.org/officeDocument/2006/relationships/image" Target="../media/image40.gif"/><Relationship Id="rId9" Type="http://schemas.openxmlformats.org/officeDocument/2006/relationships/image" Target="../media/image45.gif"/></Relationships>
</file>

<file path=ppt/slides/_rels/slide36.xml.rels><?xml version="1.0" encoding="UTF-8" standalone="yes"?>
<Relationships xmlns="http://schemas.openxmlformats.org/package/2006/relationships"><Relationship Id="rId8" Type="http://schemas.openxmlformats.org/officeDocument/2006/relationships/image" Target="../media/image43.gif"/><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41.gif"/><Relationship Id="rId10" Type="http://schemas.openxmlformats.org/officeDocument/2006/relationships/image" Target="../media/image45.gif"/><Relationship Id="rId4" Type="http://schemas.openxmlformats.org/officeDocument/2006/relationships/image" Target="../media/image40.gif"/><Relationship Id="rId9"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48.gif"/><Relationship Id="rId4" Type="http://schemas.openxmlformats.org/officeDocument/2006/relationships/image" Target="../media/image47.gif"/></Relationships>
</file>

<file path=ppt/slides/_rels/slide38.xml.rels><?xml version="1.0" encoding="UTF-8" standalone="yes"?>
<Relationships xmlns="http://schemas.openxmlformats.org/package/2006/relationships"><Relationship Id="rId8" Type="http://schemas.openxmlformats.org/officeDocument/2006/relationships/image" Target="../media/image50.gif"/><Relationship Id="rId3" Type="http://schemas.openxmlformats.org/officeDocument/2006/relationships/image" Target="../media/image19.png"/><Relationship Id="rId7"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48.gif"/><Relationship Id="rId5" Type="http://schemas.openxmlformats.org/officeDocument/2006/relationships/image" Target="../media/image47.gif"/><Relationship Id="rId4" Type="http://schemas.openxmlformats.org/officeDocument/2006/relationships/image" Target="../media/image46.png"/><Relationship Id="rId9" Type="http://schemas.openxmlformats.org/officeDocument/2006/relationships/image" Target="../media/image49.png"/></Relationships>
</file>

<file path=ppt/slides/_rels/slide3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9.png"/><Relationship Id="rId7"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48.gif"/><Relationship Id="rId5" Type="http://schemas.openxmlformats.org/officeDocument/2006/relationships/image" Target="../media/image47.gif"/><Relationship Id="rId4" Type="http://schemas.openxmlformats.org/officeDocument/2006/relationships/image" Target="../media/image46.png"/><Relationship Id="rId9" Type="http://schemas.openxmlformats.org/officeDocument/2006/relationships/image" Target="../media/image51.g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19.png"/><Relationship Id="rId4" Type="http://schemas.openxmlformats.org/officeDocument/2006/relationships/image" Target="../media/image53.gif"/></Relationships>
</file>

<file path=ppt/slides/_rels/slide4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2.png"/><Relationship Id="rId7" Type="http://schemas.openxmlformats.org/officeDocument/2006/relationships/image" Target="../media/image55.GIF"/><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19.png"/><Relationship Id="rId4" Type="http://schemas.openxmlformats.org/officeDocument/2006/relationships/image" Target="../media/image53.gif"/></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58.png"/><Relationship Id="rId5" Type="http://schemas.openxmlformats.org/officeDocument/2006/relationships/image" Target="../media/image59.png"/><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8.png"/><Relationship Id="rId2" Type="http://schemas.openxmlformats.org/officeDocument/2006/relationships/notesSlide" Target="../notesSlides/notesSlide47.xml"/><Relationship Id="rId1" Type="http://schemas.openxmlformats.org/officeDocument/2006/relationships/slideLayout" Target="../slideLayouts/slideLayout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8.png"/><Relationship Id="rId2" Type="http://schemas.openxmlformats.org/officeDocument/2006/relationships/notesSlide" Target="../notesSlides/notesSlide48.xml"/><Relationship Id="rId1" Type="http://schemas.openxmlformats.org/officeDocument/2006/relationships/slideLayout" Target="../slideLayouts/slideLayout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3.tiff"/><Relationship Id="rId5" Type="http://schemas.openxmlformats.org/officeDocument/2006/relationships/image" Target="../media/image12.png"/><Relationship Id="rId4" Type="http://schemas.openxmlformats.org/officeDocument/2006/relationships/image" Target="../media/image11.tiff"/></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8.png"/><Relationship Id="rId2" Type="http://schemas.openxmlformats.org/officeDocument/2006/relationships/notesSlide" Target="../notesSlides/notesSlide50.xml"/><Relationship Id="rId1" Type="http://schemas.openxmlformats.org/officeDocument/2006/relationships/slideLayout" Target="../slideLayouts/slideLayout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6.png"/></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8.png"/><Relationship Id="rId2" Type="http://schemas.openxmlformats.org/officeDocument/2006/relationships/notesSlide" Target="../notesSlides/notesSlide51.xml"/><Relationship Id="rId1" Type="http://schemas.openxmlformats.org/officeDocument/2006/relationships/slideLayout" Target="../slideLayouts/slideLayout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0.png"/><Relationship Id="rId2" Type="http://schemas.openxmlformats.org/officeDocument/2006/relationships/notesSlide" Target="../notesSlides/notesSlide52.xml"/><Relationship Id="rId1" Type="http://schemas.openxmlformats.org/officeDocument/2006/relationships/slideLayout" Target="../slideLayouts/slideLayout5.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6.png"/></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4.xml"/><Relationship Id="rId1" Type="http://schemas.openxmlformats.org/officeDocument/2006/relationships/slideLayout" Target="../slideLayouts/slideLayout5.xml"/><Relationship Id="rId6" Type="http://schemas.openxmlformats.org/officeDocument/2006/relationships/image" Target="../media/image58.png"/><Relationship Id="rId5" Type="http://schemas.openxmlformats.org/officeDocument/2006/relationships/image" Target="../media/image59.png"/><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6.xml"/><Relationship Id="rId1" Type="http://schemas.openxmlformats.org/officeDocument/2006/relationships/slideLayout" Target="../slideLayouts/slideLayout6.xml"/><Relationship Id="rId5" Type="http://schemas.openxmlformats.org/officeDocument/2006/relationships/image" Target="../media/image61.png"/><Relationship Id="rId4" Type="http://schemas.microsoft.com/office/2007/relationships/hdphoto" Target="../media/hdphoto1.wdp"/></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image" Target="../media/image63.png"/><Relationship Id="rId5" Type="http://schemas.microsoft.com/office/2007/relationships/hdphoto" Target="../media/hdphoto1.wdp"/><Relationship Id="rId4" Type="http://schemas.openxmlformats.org/officeDocument/2006/relationships/image" Target="../media/image62.png"/></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63.png"/></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9.xml"/><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63.png"/></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0.xml"/><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63.png"/></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1.xml"/><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63.png"/></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2.xml"/><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63.png"/></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3.xml"/><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63.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0E8C0886-763F-2AE0-009E-BA9E42B759CD}"/>
              </a:ext>
            </a:extLst>
          </p:cNvPr>
          <p:cNvSpPr/>
          <p:nvPr/>
        </p:nvSpPr>
        <p:spPr>
          <a:xfrm>
            <a:off x="3150086" y="2406316"/>
            <a:ext cx="3080084" cy="1680046"/>
          </a:xfrm>
          <a:custGeom>
            <a:avLst/>
            <a:gdLst>
              <a:gd name="connsiteX0" fmla="*/ 354385 w 3080084"/>
              <a:gd name="connsiteY0" fmla="*/ 113753 h 1645045"/>
              <a:gd name="connsiteX1" fmla="*/ 157504 w 3080084"/>
              <a:gd name="connsiteY1" fmla="*/ 144379 h 1645045"/>
              <a:gd name="connsiteX2" fmla="*/ 13125 w 3080084"/>
              <a:gd name="connsiteY2" fmla="*/ 231881 h 1645045"/>
              <a:gd name="connsiteX3" fmla="*/ 0 w 3080084"/>
              <a:gd name="connsiteY3" fmla="*/ 459387 h 1645045"/>
              <a:gd name="connsiteX4" fmla="*/ 214381 w 3080084"/>
              <a:gd name="connsiteY4" fmla="*/ 1050028 h 1645045"/>
              <a:gd name="connsiteX5" fmla="*/ 297508 w 3080084"/>
              <a:gd name="connsiteY5" fmla="*/ 1098155 h 1645045"/>
              <a:gd name="connsiteX6" fmla="*/ 363135 w 3080084"/>
              <a:gd name="connsiteY6" fmla="*/ 1207533 h 1645045"/>
              <a:gd name="connsiteX7" fmla="*/ 595016 w 3080084"/>
              <a:gd name="connsiteY7" fmla="*/ 1618794 h 1645045"/>
              <a:gd name="connsiteX8" fmla="*/ 1312536 w 3080084"/>
              <a:gd name="connsiteY8" fmla="*/ 1535667 h 1645045"/>
              <a:gd name="connsiteX9" fmla="*/ 1636295 w 3080084"/>
              <a:gd name="connsiteY9" fmla="*/ 1513791 h 1645045"/>
              <a:gd name="connsiteX10" fmla="*/ 2012555 w 3080084"/>
              <a:gd name="connsiteY10" fmla="*/ 1535667 h 1645045"/>
              <a:gd name="connsiteX11" fmla="*/ 2043181 w 3080084"/>
              <a:gd name="connsiteY11" fmla="*/ 1583793 h 1645045"/>
              <a:gd name="connsiteX12" fmla="*/ 2314438 w 3080084"/>
              <a:gd name="connsiteY12" fmla="*/ 1566293 h 1645045"/>
              <a:gd name="connsiteX13" fmla="*/ 2314438 w 3080084"/>
              <a:gd name="connsiteY13" fmla="*/ 1566293 h 1645045"/>
              <a:gd name="connsiteX14" fmla="*/ 2463192 w 3080084"/>
              <a:gd name="connsiteY14" fmla="*/ 1645045 h 1645045"/>
              <a:gd name="connsiteX15" fmla="*/ 2646947 w 3080084"/>
              <a:gd name="connsiteY15" fmla="*/ 1640670 h 1645045"/>
              <a:gd name="connsiteX16" fmla="*/ 2760701 w 3080084"/>
              <a:gd name="connsiteY16" fmla="*/ 1089405 h 1645045"/>
              <a:gd name="connsiteX17" fmla="*/ 2913830 w 3080084"/>
              <a:gd name="connsiteY17" fmla="*/ 1023778 h 1645045"/>
              <a:gd name="connsiteX18" fmla="*/ 3005707 w 3080084"/>
              <a:gd name="connsiteY18" fmla="*/ 896899 h 1645045"/>
              <a:gd name="connsiteX19" fmla="*/ 3080084 w 3080084"/>
              <a:gd name="connsiteY19" fmla="*/ 638767 h 1645045"/>
              <a:gd name="connsiteX20" fmla="*/ 3080084 w 3080084"/>
              <a:gd name="connsiteY20" fmla="*/ 380635 h 1645045"/>
              <a:gd name="connsiteX21" fmla="*/ 2900704 w 3080084"/>
              <a:gd name="connsiteY21" fmla="*/ 253757 h 1645045"/>
              <a:gd name="connsiteX22" fmla="*/ 2380065 w 3080084"/>
              <a:gd name="connsiteY22" fmla="*/ 126878 h 1645045"/>
              <a:gd name="connsiteX23" fmla="*/ 1946928 w 3080084"/>
              <a:gd name="connsiteY23" fmla="*/ 4375 h 1645045"/>
              <a:gd name="connsiteX24" fmla="*/ 1653795 w 3080084"/>
              <a:gd name="connsiteY24" fmla="*/ 0 h 1645045"/>
              <a:gd name="connsiteX25" fmla="*/ 1260035 w 3080084"/>
              <a:gd name="connsiteY25" fmla="*/ 87502 h 1645045"/>
              <a:gd name="connsiteX26" fmla="*/ 748146 w 3080084"/>
              <a:gd name="connsiteY26" fmla="*/ 131253 h 1645045"/>
              <a:gd name="connsiteX27" fmla="*/ 354385 w 3080084"/>
              <a:gd name="connsiteY27" fmla="*/ 113753 h 1645045"/>
              <a:gd name="connsiteX0" fmla="*/ 354385 w 3080084"/>
              <a:gd name="connsiteY0" fmla="*/ 113753 h 1645045"/>
              <a:gd name="connsiteX1" fmla="*/ 157504 w 3080084"/>
              <a:gd name="connsiteY1" fmla="*/ 144379 h 1645045"/>
              <a:gd name="connsiteX2" fmla="*/ 13125 w 3080084"/>
              <a:gd name="connsiteY2" fmla="*/ 231881 h 1645045"/>
              <a:gd name="connsiteX3" fmla="*/ 0 w 3080084"/>
              <a:gd name="connsiteY3" fmla="*/ 459387 h 1645045"/>
              <a:gd name="connsiteX4" fmla="*/ 214381 w 3080084"/>
              <a:gd name="connsiteY4" fmla="*/ 1050028 h 1645045"/>
              <a:gd name="connsiteX5" fmla="*/ 297508 w 3080084"/>
              <a:gd name="connsiteY5" fmla="*/ 1098155 h 1645045"/>
              <a:gd name="connsiteX6" fmla="*/ 363135 w 3080084"/>
              <a:gd name="connsiteY6" fmla="*/ 1207533 h 1645045"/>
              <a:gd name="connsiteX7" fmla="*/ 568765 w 3080084"/>
              <a:gd name="connsiteY7" fmla="*/ 1601294 h 1645045"/>
              <a:gd name="connsiteX8" fmla="*/ 1312536 w 3080084"/>
              <a:gd name="connsiteY8" fmla="*/ 1535667 h 1645045"/>
              <a:gd name="connsiteX9" fmla="*/ 1636295 w 3080084"/>
              <a:gd name="connsiteY9" fmla="*/ 1513791 h 1645045"/>
              <a:gd name="connsiteX10" fmla="*/ 2012555 w 3080084"/>
              <a:gd name="connsiteY10" fmla="*/ 1535667 h 1645045"/>
              <a:gd name="connsiteX11" fmla="*/ 2043181 w 3080084"/>
              <a:gd name="connsiteY11" fmla="*/ 1583793 h 1645045"/>
              <a:gd name="connsiteX12" fmla="*/ 2314438 w 3080084"/>
              <a:gd name="connsiteY12" fmla="*/ 1566293 h 1645045"/>
              <a:gd name="connsiteX13" fmla="*/ 2314438 w 3080084"/>
              <a:gd name="connsiteY13" fmla="*/ 1566293 h 1645045"/>
              <a:gd name="connsiteX14" fmla="*/ 2463192 w 3080084"/>
              <a:gd name="connsiteY14" fmla="*/ 1645045 h 1645045"/>
              <a:gd name="connsiteX15" fmla="*/ 2646947 w 3080084"/>
              <a:gd name="connsiteY15" fmla="*/ 1640670 h 1645045"/>
              <a:gd name="connsiteX16" fmla="*/ 2760701 w 3080084"/>
              <a:gd name="connsiteY16" fmla="*/ 1089405 h 1645045"/>
              <a:gd name="connsiteX17" fmla="*/ 2913830 w 3080084"/>
              <a:gd name="connsiteY17" fmla="*/ 1023778 h 1645045"/>
              <a:gd name="connsiteX18" fmla="*/ 3005707 w 3080084"/>
              <a:gd name="connsiteY18" fmla="*/ 896899 h 1645045"/>
              <a:gd name="connsiteX19" fmla="*/ 3080084 w 3080084"/>
              <a:gd name="connsiteY19" fmla="*/ 638767 h 1645045"/>
              <a:gd name="connsiteX20" fmla="*/ 3080084 w 3080084"/>
              <a:gd name="connsiteY20" fmla="*/ 380635 h 1645045"/>
              <a:gd name="connsiteX21" fmla="*/ 2900704 w 3080084"/>
              <a:gd name="connsiteY21" fmla="*/ 253757 h 1645045"/>
              <a:gd name="connsiteX22" fmla="*/ 2380065 w 3080084"/>
              <a:gd name="connsiteY22" fmla="*/ 126878 h 1645045"/>
              <a:gd name="connsiteX23" fmla="*/ 1946928 w 3080084"/>
              <a:gd name="connsiteY23" fmla="*/ 4375 h 1645045"/>
              <a:gd name="connsiteX24" fmla="*/ 1653795 w 3080084"/>
              <a:gd name="connsiteY24" fmla="*/ 0 h 1645045"/>
              <a:gd name="connsiteX25" fmla="*/ 1260035 w 3080084"/>
              <a:gd name="connsiteY25" fmla="*/ 87502 h 1645045"/>
              <a:gd name="connsiteX26" fmla="*/ 748146 w 3080084"/>
              <a:gd name="connsiteY26" fmla="*/ 131253 h 1645045"/>
              <a:gd name="connsiteX27" fmla="*/ 354385 w 3080084"/>
              <a:gd name="connsiteY27" fmla="*/ 113753 h 1645045"/>
              <a:gd name="connsiteX0" fmla="*/ 354385 w 3080084"/>
              <a:gd name="connsiteY0" fmla="*/ 113753 h 1645045"/>
              <a:gd name="connsiteX1" fmla="*/ 157504 w 3080084"/>
              <a:gd name="connsiteY1" fmla="*/ 144379 h 1645045"/>
              <a:gd name="connsiteX2" fmla="*/ 13125 w 3080084"/>
              <a:gd name="connsiteY2" fmla="*/ 231881 h 1645045"/>
              <a:gd name="connsiteX3" fmla="*/ 0 w 3080084"/>
              <a:gd name="connsiteY3" fmla="*/ 459387 h 1645045"/>
              <a:gd name="connsiteX4" fmla="*/ 214381 w 3080084"/>
              <a:gd name="connsiteY4" fmla="*/ 1050028 h 1645045"/>
              <a:gd name="connsiteX5" fmla="*/ 297508 w 3080084"/>
              <a:gd name="connsiteY5" fmla="*/ 1098155 h 1645045"/>
              <a:gd name="connsiteX6" fmla="*/ 363135 w 3080084"/>
              <a:gd name="connsiteY6" fmla="*/ 1207533 h 1645045"/>
              <a:gd name="connsiteX7" fmla="*/ 560014 w 3080084"/>
              <a:gd name="connsiteY7" fmla="*/ 1627545 h 1645045"/>
              <a:gd name="connsiteX8" fmla="*/ 1312536 w 3080084"/>
              <a:gd name="connsiteY8" fmla="*/ 1535667 h 1645045"/>
              <a:gd name="connsiteX9" fmla="*/ 1636295 w 3080084"/>
              <a:gd name="connsiteY9" fmla="*/ 1513791 h 1645045"/>
              <a:gd name="connsiteX10" fmla="*/ 2012555 w 3080084"/>
              <a:gd name="connsiteY10" fmla="*/ 1535667 h 1645045"/>
              <a:gd name="connsiteX11" fmla="*/ 2043181 w 3080084"/>
              <a:gd name="connsiteY11" fmla="*/ 1583793 h 1645045"/>
              <a:gd name="connsiteX12" fmla="*/ 2314438 w 3080084"/>
              <a:gd name="connsiteY12" fmla="*/ 1566293 h 1645045"/>
              <a:gd name="connsiteX13" fmla="*/ 2314438 w 3080084"/>
              <a:gd name="connsiteY13" fmla="*/ 1566293 h 1645045"/>
              <a:gd name="connsiteX14" fmla="*/ 2463192 w 3080084"/>
              <a:gd name="connsiteY14" fmla="*/ 1645045 h 1645045"/>
              <a:gd name="connsiteX15" fmla="*/ 2646947 w 3080084"/>
              <a:gd name="connsiteY15" fmla="*/ 1640670 h 1645045"/>
              <a:gd name="connsiteX16" fmla="*/ 2760701 w 3080084"/>
              <a:gd name="connsiteY16" fmla="*/ 1089405 h 1645045"/>
              <a:gd name="connsiteX17" fmla="*/ 2913830 w 3080084"/>
              <a:gd name="connsiteY17" fmla="*/ 1023778 h 1645045"/>
              <a:gd name="connsiteX18" fmla="*/ 3005707 w 3080084"/>
              <a:gd name="connsiteY18" fmla="*/ 896899 h 1645045"/>
              <a:gd name="connsiteX19" fmla="*/ 3080084 w 3080084"/>
              <a:gd name="connsiteY19" fmla="*/ 638767 h 1645045"/>
              <a:gd name="connsiteX20" fmla="*/ 3080084 w 3080084"/>
              <a:gd name="connsiteY20" fmla="*/ 380635 h 1645045"/>
              <a:gd name="connsiteX21" fmla="*/ 2900704 w 3080084"/>
              <a:gd name="connsiteY21" fmla="*/ 253757 h 1645045"/>
              <a:gd name="connsiteX22" fmla="*/ 2380065 w 3080084"/>
              <a:gd name="connsiteY22" fmla="*/ 126878 h 1645045"/>
              <a:gd name="connsiteX23" fmla="*/ 1946928 w 3080084"/>
              <a:gd name="connsiteY23" fmla="*/ 4375 h 1645045"/>
              <a:gd name="connsiteX24" fmla="*/ 1653795 w 3080084"/>
              <a:gd name="connsiteY24" fmla="*/ 0 h 1645045"/>
              <a:gd name="connsiteX25" fmla="*/ 1260035 w 3080084"/>
              <a:gd name="connsiteY25" fmla="*/ 87502 h 1645045"/>
              <a:gd name="connsiteX26" fmla="*/ 748146 w 3080084"/>
              <a:gd name="connsiteY26" fmla="*/ 131253 h 1645045"/>
              <a:gd name="connsiteX27" fmla="*/ 354385 w 3080084"/>
              <a:gd name="connsiteY27" fmla="*/ 113753 h 1645045"/>
              <a:gd name="connsiteX0" fmla="*/ 354385 w 3080084"/>
              <a:gd name="connsiteY0" fmla="*/ 113753 h 1645045"/>
              <a:gd name="connsiteX1" fmla="*/ 157504 w 3080084"/>
              <a:gd name="connsiteY1" fmla="*/ 144379 h 1645045"/>
              <a:gd name="connsiteX2" fmla="*/ 13125 w 3080084"/>
              <a:gd name="connsiteY2" fmla="*/ 231881 h 1645045"/>
              <a:gd name="connsiteX3" fmla="*/ 0 w 3080084"/>
              <a:gd name="connsiteY3" fmla="*/ 459387 h 1645045"/>
              <a:gd name="connsiteX4" fmla="*/ 214381 w 3080084"/>
              <a:gd name="connsiteY4" fmla="*/ 1050028 h 1645045"/>
              <a:gd name="connsiteX5" fmla="*/ 297508 w 3080084"/>
              <a:gd name="connsiteY5" fmla="*/ 1098155 h 1645045"/>
              <a:gd name="connsiteX6" fmla="*/ 363135 w 3080084"/>
              <a:gd name="connsiteY6" fmla="*/ 1207533 h 1645045"/>
              <a:gd name="connsiteX7" fmla="*/ 560014 w 3080084"/>
              <a:gd name="connsiteY7" fmla="*/ 1627545 h 1645045"/>
              <a:gd name="connsiteX8" fmla="*/ 1312536 w 3080084"/>
              <a:gd name="connsiteY8" fmla="*/ 1535667 h 1645045"/>
              <a:gd name="connsiteX9" fmla="*/ 1636295 w 3080084"/>
              <a:gd name="connsiteY9" fmla="*/ 1513791 h 1645045"/>
              <a:gd name="connsiteX10" fmla="*/ 2012555 w 3080084"/>
              <a:gd name="connsiteY10" fmla="*/ 1535667 h 1645045"/>
              <a:gd name="connsiteX11" fmla="*/ 2043181 w 3080084"/>
              <a:gd name="connsiteY11" fmla="*/ 1583793 h 1645045"/>
              <a:gd name="connsiteX12" fmla="*/ 2314438 w 3080084"/>
              <a:gd name="connsiteY12" fmla="*/ 1566293 h 1645045"/>
              <a:gd name="connsiteX13" fmla="*/ 2314438 w 3080084"/>
              <a:gd name="connsiteY13" fmla="*/ 1566293 h 1645045"/>
              <a:gd name="connsiteX14" fmla="*/ 2463192 w 3080084"/>
              <a:gd name="connsiteY14" fmla="*/ 1645045 h 1645045"/>
              <a:gd name="connsiteX15" fmla="*/ 2646947 w 3080084"/>
              <a:gd name="connsiteY15" fmla="*/ 1640670 h 1645045"/>
              <a:gd name="connsiteX16" fmla="*/ 2760701 w 3080084"/>
              <a:gd name="connsiteY16" fmla="*/ 1089405 h 1645045"/>
              <a:gd name="connsiteX17" fmla="*/ 2913830 w 3080084"/>
              <a:gd name="connsiteY17" fmla="*/ 1023778 h 1645045"/>
              <a:gd name="connsiteX18" fmla="*/ 3005707 w 3080084"/>
              <a:gd name="connsiteY18" fmla="*/ 896899 h 1645045"/>
              <a:gd name="connsiteX19" fmla="*/ 3080084 w 3080084"/>
              <a:gd name="connsiteY19" fmla="*/ 638767 h 1645045"/>
              <a:gd name="connsiteX20" fmla="*/ 3080084 w 3080084"/>
              <a:gd name="connsiteY20" fmla="*/ 380635 h 1645045"/>
              <a:gd name="connsiteX21" fmla="*/ 2922579 w 3080084"/>
              <a:gd name="connsiteY21" fmla="*/ 223131 h 1645045"/>
              <a:gd name="connsiteX22" fmla="*/ 2380065 w 3080084"/>
              <a:gd name="connsiteY22" fmla="*/ 126878 h 1645045"/>
              <a:gd name="connsiteX23" fmla="*/ 1946928 w 3080084"/>
              <a:gd name="connsiteY23" fmla="*/ 4375 h 1645045"/>
              <a:gd name="connsiteX24" fmla="*/ 1653795 w 3080084"/>
              <a:gd name="connsiteY24" fmla="*/ 0 h 1645045"/>
              <a:gd name="connsiteX25" fmla="*/ 1260035 w 3080084"/>
              <a:gd name="connsiteY25" fmla="*/ 87502 h 1645045"/>
              <a:gd name="connsiteX26" fmla="*/ 748146 w 3080084"/>
              <a:gd name="connsiteY26" fmla="*/ 131253 h 1645045"/>
              <a:gd name="connsiteX27" fmla="*/ 354385 w 3080084"/>
              <a:gd name="connsiteY27" fmla="*/ 113753 h 1645045"/>
              <a:gd name="connsiteX0" fmla="*/ 354385 w 3080084"/>
              <a:gd name="connsiteY0" fmla="*/ 135629 h 1666921"/>
              <a:gd name="connsiteX1" fmla="*/ 157504 w 3080084"/>
              <a:gd name="connsiteY1" fmla="*/ 166255 h 1666921"/>
              <a:gd name="connsiteX2" fmla="*/ 13125 w 3080084"/>
              <a:gd name="connsiteY2" fmla="*/ 253757 h 1666921"/>
              <a:gd name="connsiteX3" fmla="*/ 0 w 3080084"/>
              <a:gd name="connsiteY3" fmla="*/ 481263 h 1666921"/>
              <a:gd name="connsiteX4" fmla="*/ 214381 w 3080084"/>
              <a:gd name="connsiteY4" fmla="*/ 1071904 h 1666921"/>
              <a:gd name="connsiteX5" fmla="*/ 297508 w 3080084"/>
              <a:gd name="connsiteY5" fmla="*/ 1120031 h 1666921"/>
              <a:gd name="connsiteX6" fmla="*/ 363135 w 3080084"/>
              <a:gd name="connsiteY6" fmla="*/ 1229409 h 1666921"/>
              <a:gd name="connsiteX7" fmla="*/ 560014 w 3080084"/>
              <a:gd name="connsiteY7" fmla="*/ 1649421 h 1666921"/>
              <a:gd name="connsiteX8" fmla="*/ 1312536 w 3080084"/>
              <a:gd name="connsiteY8" fmla="*/ 1557543 h 1666921"/>
              <a:gd name="connsiteX9" fmla="*/ 1636295 w 3080084"/>
              <a:gd name="connsiteY9" fmla="*/ 1535667 h 1666921"/>
              <a:gd name="connsiteX10" fmla="*/ 2012555 w 3080084"/>
              <a:gd name="connsiteY10" fmla="*/ 1557543 h 1666921"/>
              <a:gd name="connsiteX11" fmla="*/ 2043181 w 3080084"/>
              <a:gd name="connsiteY11" fmla="*/ 1605669 h 1666921"/>
              <a:gd name="connsiteX12" fmla="*/ 2314438 w 3080084"/>
              <a:gd name="connsiteY12" fmla="*/ 1588169 h 1666921"/>
              <a:gd name="connsiteX13" fmla="*/ 2314438 w 3080084"/>
              <a:gd name="connsiteY13" fmla="*/ 1588169 h 1666921"/>
              <a:gd name="connsiteX14" fmla="*/ 2463192 w 3080084"/>
              <a:gd name="connsiteY14" fmla="*/ 1666921 h 1666921"/>
              <a:gd name="connsiteX15" fmla="*/ 2646947 w 3080084"/>
              <a:gd name="connsiteY15" fmla="*/ 1662546 h 1666921"/>
              <a:gd name="connsiteX16" fmla="*/ 2760701 w 3080084"/>
              <a:gd name="connsiteY16" fmla="*/ 1111281 h 1666921"/>
              <a:gd name="connsiteX17" fmla="*/ 2913830 w 3080084"/>
              <a:gd name="connsiteY17" fmla="*/ 1045654 h 1666921"/>
              <a:gd name="connsiteX18" fmla="*/ 3005707 w 3080084"/>
              <a:gd name="connsiteY18" fmla="*/ 918775 h 1666921"/>
              <a:gd name="connsiteX19" fmla="*/ 3080084 w 3080084"/>
              <a:gd name="connsiteY19" fmla="*/ 660643 h 1666921"/>
              <a:gd name="connsiteX20" fmla="*/ 3080084 w 3080084"/>
              <a:gd name="connsiteY20" fmla="*/ 402511 h 1666921"/>
              <a:gd name="connsiteX21" fmla="*/ 2922579 w 3080084"/>
              <a:gd name="connsiteY21" fmla="*/ 245007 h 1666921"/>
              <a:gd name="connsiteX22" fmla="*/ 2380065 w 3080084"/>
              <a:gd name="connsiteY22" fmla="*/ 148754 h 1666921"/>
              <a:gd name="connsiteX23" fmla="*/ 1946928 w 3080084"/>
              <a:gd name="connsiteY23" fmla="*/ 0 h 1666921"/>
              <a:gd name="connsiteX24" fmla="*/ 1653795 w 3080084"/>
              <a:gd name="connsiteY24" fmla="*/ 21876 h 1666921"/>
              <a:gd name="connsiteX25" fmla="*/ 1260035 w 3080084"/>
              <a:gd name="connsiteY25" fmla="*/ 109378 h 1666921"/>
              <a:gd name="connsiteX26" fmla="*/ 748146 w 3080084"/>
              <a:gd name="connsiteY26" fmla="*/ 153129 h 1666921"/>
              <a:gd name="connsiteX27" fmla="*/ 354385 w 3080084"/>
              <a:gd name="connsiteY27" fmla="*/ 135629 h 1666921"/>
              <a:gd name="connsiteX0" fmla="*/ 354385 w 3080084"/>
              <a:gd name="connsiteY0" fmla="*/ 148754 h 1680046"/>
              <a:gd name="connsiteX1" fmla="*/ 157504 w 3080084"/>
              <a:gd name="connsiteY1" fmla="*/ 179380 h 1680046"/>
              <a:gd name="connsiteX2" fmla="*/ 13125 w 3080084"/>
              <a:gd name="connsiteY2" fmla="*/ 266882 h 1680046"/>
              <a:gd name="connsiteX3" fmla="*/ 0 w 3080084"/>
              <a:gd name="connsiteY3" fmla="*/ 494388 h 1680046"/>
              <a:gd name="connsiteX4" fmla="*/ 214381 w 3080084"/>
              <a:gd name="connsiteY4" fmla="*/ 1085029 h 1680046"/>
              <a:gd name="connsiteX5" fmla="*/ 297508 w 3080084"/>
              <a:gd name="connsiteY5" fmla="*/ 1133156 h 1680046"/>
              <a:gd name="connsiteX6" fmla="*/ 363135 w 3080084"/>
              <a:gd name="connsiteY6" fmla="*/ 1242534 h 1680046"/>
              <a:gd name="connsiteX7" fmla="*/ 560014 w 3080084"/>
              <a:gd name="connsiteY7" fmla="*/ 1662546 h 1680046"/>
              <a:gd name="connsiteX8" fmla="*/ 1312536 w 3080084"/>
              <a:gd name="connsiteY8" fmla="*/ 1570668 h 1680046"/>
              <a:gd name="connsiteX9" fmla="*/ 1636295 w 3080084"/>
              <a:gd name="connsiteY9" fmla="*/ 1548792 h 1680046"/>
              <a:gd name="connsiteX10" fmla="*/ 2012555 w 3080084"/>
              <a:gd name="connsiteY10" fmla="*/ 1570668 h 1680046"/>
              <a:gd name="connsiteX11" fmla="*/ 2043181 w 3080084"/>
              <a:gd name="connsiteY11" fmla="*/ 1618794 h 1680046"/>
              <a:gd name="connsiteX12" fmla="*/ 2314438 w 3080084"/>
              <a:gd name="connsiteY12" fmla="*/ 1601294 h 1680046"/>
              <a:gd name="connsiteX13" fmla="*/ 2314438 w 3080084"/>
              <a:gd name="connsiteY13" fmla="*/ 1601294 h 1680046"/>
              <a:gd name="connsiteX14" fmla="*/ 2463192 w 3080084"/>
              <a:gd name="connsiteY14" fmla="*/ 1680046 h 1680046"/>
              <a:gd name="connsiteX15" fmla="*/ 2646947 w 3080084"/>
              <a:gd name="connsiteY15" fmla="*/ 1675671 h 1680046"/>
              <a:gd name="connsiteX16" fmla="*/ 2760701 w 3080084"/>
              <a:gd name="connsiteY16" fmla="*/ 1124406 h 1680046"/>
              <a:gd name="connsiteX17" fmla="*/ 2913830 w 3080084"/>
              <a:gd name="connsiteY17" fmla="*/ 1058779 h 1680046"/>
              <a:gd name="connsiteX18" fmla="*/ 3005707 w 3080084"/>
              <a:gd name="connsiteY18" fmla="*/ 931900 h 1680046"/>
              <a:gd name="connsiteX19" fmla="*/ 3080084 w 3080084"/>
              <a:gd name="connsiteY19" fmla="*/ 673768 h 1680046"/>
              <a:gd name="connsiteX20" fmla="*/ 3080084 w 3080084"/>
              <a:gd name="connsiteY20" fmla="*/ 415636 h 1680046"/>
              <a:gd name="connsiteX21" fmla="*/ 2922579 w 3080084"/>
              <a:gd name="connsiteY21" fmla="*/ 258132 h 1680046"/>
              <a:gd name="connsiteX22" fmla="*/ 2380065 w 3080084"/>
              <a:gd name="connsiteY22" fmla="*/ 161879 h 1680046"/>
              <a:gd name="connsiteX23" fmla="*/ 1946928 w 3080084"/>
              <a:gd name="connsiteY23" fmla="*/ 13125 h 1680046"/>
              <a:gd name="connsiteX24" fmla="*/ 1640670 w 3080084"/>
              <a:gd name="connsiteY24" fmla="*/ 0 h 1680046"/>
              <a:gd name="connsiteX25" fmla="*/ 1260035 w 3080084"/>
              <a:gd name="connsiteY25" fmla="*/ 122503 h 1680046"/>
              <a:gd name="connsiteX26" fmla="*/ 748146 w 3080084"/>
              <a:gd name="connsiteY26" fmla="*/ 166254 h 1680046"/>
              <a:gd name="connsiteX27" fmla="*/ 354385 w 3080084"/>
              <a:gd name="connsiteY27" fmla="*/ 148754 h 1680046"/>
              <a:gd name="connsiteX0" fmla="*/ 354385 w 3080084"/>
              <a:gd name="connsiteY0" fmla="*/ 148754 h 1680046"/>
              <a:gd name="connsiteX1" fmla="*/ 157504 w 3080084"/>
              <a:gd name="connsiteY1" fmla="*/ 179380 h 1680046"/>
              <a:gd name="connsiteX2" fmla="*/ 13125 w 3080084"/>
              <a:gd name="connsiteY2" fmla="*/ 266882 h 1680046"/>
              <a:gd name="connsiteX3" fmla="*/ 0 w 3080084"/>
              <a:gd name="connsiteY3" fmla="*/ 494388 h 1680046"/>
              <a:gd name="connsiteX4" fmla="*/ 214381 w 3080084"/>
              <a:gd name="connsiteY4" fmla="*/ 1085029 h 1680046"/>
              <a:gd name="connsiteX5" fmla="*/ 297508 w 3080084"/>
              <a:gd name="connsiteY5" fmla="*/ 1133156 h 1680046"/>
              <a:gd name="connsiteX6" fmla="*/ 363135 w 3080084"/>
              <a:gd name="connsiteY6" fmla="*/ 1242534 h 1680046"/>
              <a:gd name="connsiteX7" fmla="*/ 560014 w 3080084"/>
              <a:gd name="connsiteY7" fmla="*/ 1662546 h 1680046"/>
              <a:gd name="connsiteX8" fmla="*/ 1312536 w 3080084"/>
              <a:gd name="connsiteY8" fmla="*/ 1570668 h 1680046"/>
              <a:gd name="connsiteX9" fmla="*/ 1636295 w 3080084"/>
              <a:gd name="connsiteY9" fmla="*/ 1548792 h 1680046"/>
              <a:gd name="connsiteX10" fmla="*/ 2012555 w 3080084"/>
              <a:gd name="connsiteY10" fmla="*/ 1570668 h 1680046"/>
              <a:gd name="connsiteX11" fmla="*/ 2043181 w 3080084"/>
              <a:gd name="connsiteY11" fmla="*/ 1618794 h 1680046"/>
              <a:gd name="connsiteX12" fmla="*/ 2314438 w 3080084"/>
              <a:gd name="connsiteY12" fmla="*/ 1601294 h 1680046"/>
              <a:gd name="connsiteX13" fmla="*/ 2314438 w 3080084"/>
              <a:gd name="connsiteY13" fmla="*/ 1601294 h 1680046"/>
              <a:gd name="connsiteX14" fmla="*/ 2463192 w 3080084"/>
              <a:gd name="connsiteY14" fmla="*/ 1680046 h 1680046"/>
              <a:gd name="connsiteX15" fmla="*/ 2646947 w 3080084"/>
              <a:gd name="connsiteY15" fmla="*/ 1675671 h 1680046"/>
              <a:gd name="connsiteX16" fmla="*/ 2760701 w 3080084"/>
              <a:gd name="connsiteY16" fmla="*/ 1124406 h 1680046"/>
              <a:gd name="connsiteX17" fmla="*/ 2913830 w 3080084"/>
              <a:gd name="connsiteY17" fmla="*/ 1058779 h 1680046"/>
              <a:gd name="connsiteX18" fmla="*/ 3005707 w 3080084"/>
              <a:gd name="connsiteY18" fmla="*/ 931900 h 1680046"/>
              <a:gd name="connsiteX19" fmla="*/ 3080084 w 3080084"/>
              <a:gd name="connsiteY19" fmla="*/ 673768 h 1680046"/>
              <a:gd name="connsiteX20" fmla="*/ 3080084 w 3080084"/>
              <a:gd name="connsiteY20" fmla="*/ 415636 h 1680046"/>
              <a:gd name="connsiteX21" fmla="*/ 2922579 w 3080084"/>
              <a:gd name="connsiteY21" fmla="*/ 258132 h 1680046"/>
              <a:gd name="connsiteX22" fmla="*/ 2380065 w 3080084"/>
              <a:gd name="connsiteY22" fmla="*/ 161879 h 1680046"/>
              <a:gd name="connsiteX23" fmla="*/ 1946928 w 3080084"/>
              <a:gd name="connsiteY23" fmla="*/ 13125 h 1680046"/>
              <a:gd name="connsiteX24" fmla="*/ 1640670 w 3080084"/>
              <a:gd name="connsiteY24" fmla="*/ 0 h 1680046"/>
              <a:gd name="connsiteX25" fmla="*/ 1251285 w 3080084"/>
              <a:gd name="connsiteY25" fmla="*/ 78752 h 1680046"/>
              <a:gd name="connsiteX26" fmla="*/ 748146 w 3080084"/>
              <a:gd name="connsiteY26" fmla="*/ 166254 h 1680046"/>
              <a:gd name="connsiteX27" fmla="*/ 354385 w 3080084"/>
              <a:gd name="connsiteY27" fmla="*/ 148754 h 1680046"/>
              <a:gd name="connsiteX0" fmla="*/ 354385 w 3080084"/>
              <a:gd name="connsiteY0" fmla="*/ 148754 h 1680046"/>
              <a:gd name="connsiteX1" fmla="*/ 157504 w 3080084"/>
              <a:gd name="connsiteY1" fmla="*/ 179380 h 1680046"/>
              <a:gd name="connsiteX2" fmla="*/ 13125 w 3080084"/>
              <a:gd name="connsiteY2" fmla="*/ 266882 h 1680046"/>
              <a:gd name="connsiteX3" fmla="*/ 0 w 3080084"/>
              <a:gd name="connsiteY3" fmla="*/ 494388 h 1680046"/>
              <a:gd name="connsiteX4" fmla="*/ 214381 w 3080084"/>
              <a:gd name="connsiteY4" fmla="*/ 1085029 h 1680046"/>
              <a:gd name="connsiteX5" fmla="*/ 297508 w 3080084"/>
              <a:gd name="connsiteY5" fmla="*/ 1133156 h 1680046"/>
              <a:gd name="connsiteX6" fmla="*/ 363135 w 3080084"/>
              <a:gd name="connsiteY6" fmla="*/ 1242534 h 1680046"/>
              <a:gd name="connsiteX7" fmla="*/ 560014 w 3080084"/>
              <a:gd name="connsiteY7" fmla="*/ 1662546 h 1680046"/>
              <a:gd name="connsiteX8" fmla="*/ 1312536 w 3080084"/>
              <a:gd name="connsiteY8" fmla="*/ 1570668 h 1680046"/>
              <a:gd name="connsiteX9" fmla="*/ 1636295 w 3080084"/>
              <a:gd name="connsiteY9" fmla="*/ 1548792 h 1680046"/>
              <a:gd name="connsiteX10" fmla="*/ 2012555 w 3080084"/>
              <a:gd name="connsiteY10" fmla="*/ 1570668 h 1680046"/>
              <a:gd name="connsiteX11" fmla="*/ 2043181 w 3080084"/>
              <a:gd name="connsiteY11" fmla="*/ 1618794 h 1680046"/>
              <a:gd name="connsiteX12" fmla="*/ 2314438 w 3080084"/>
              <a:gd name="connsiteY12" fmla="*/ 1601294 h 1680046"/>
              <a:gd name="connsiteX13" fmla="*/ 2314438 w 3080084"/>
              <a:gd name="connsiteY13" fmla="*/ 1601294 h 1680046"/>
              <a:gd name="connsiteX14" fmla="*/ 2463192 w 3080084"/>
              <a:gd name="connsiteY14" fmla="*/ 1680046 h 1680046"/>
              <a:gd name="connsiteX15" fmla="*/ 2646947 w 3080084"/>
              <a:gd name="connsiteY15" fmla="*/ 1675671 h 1680046"/>
              <a:gd name="connsiteX16" fmla="*/ 2760701 w 3080084"/>
              <a:gd name="connsiteY16" fmla="*/ 1124406 h 1680046"/>
              <a:gd name="connsiteX17" fmla="*/ 2913830 w 3080084"/>
              <a:gd name="connsiteY17" fmla="*/ 1058779 h 1680046"/>
              <a:gd name="connsiteX18" fmla="*/ 3005707 w 3080084"/>
              <a:gd name="connsiteY18" fmla="*/ 931900 h 1680046"/>
              <a:gd name="connsiteX19" fmla="*/ 3080084 w 3080084"/>
              <a:gd name="connsiteY19" fmla="*/ 673768 h 1680046"/>
              <a:gd name="connsiteX20" fmla="*/ 3080084 w 3080084"/>
              <a:gd name="connsiteY20" fmla="*/ 415636 h 1680046"/>
              <a:gd name="connsiteX21" fmla="*/ 2922579 w 3080084"/>
              <a:gd name="connsiteY21" fmla="*/ 258132 h 1680046"/>
              <a:gd name="connsiteX22" fmla="*/ 2380065 w 3080084"/>
              <a:gd name="connsiteY22" fmla="*/ 161879 h 1680046"/>
              <a:gd name="connsiteX23" fmla="*/ 1946928 w 3080084"/>
              <a:gd name="connsiteY23" fmla="*/ 13125 h 1680046"/>
              <a:gd name="connsiteX24" fmla="*/ 1640670 w 3080084"/>
              <a:gd name="connsiteY24" fmla="*/ 0 h 1680046"/>
              <a:gd name="connsiteX25" fmla="*/ 1251285 w 3080084"/>
              <a:gd name="connsiteY25" fmla="*/ 78752 h 1680046"/>
              <a:gd name="connsiteX26" fmla="*/ 748146 w 3080084"/>
              <a:gd name="connsiteY26" fmla="*/ 96252 h 1680046"/>
              <a:gd name="connsiteX27" fmla="*/ 354385 w 3080084"/>
              <a:gd name="connsiteY27" fmla="*/ 148754 h 168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080084" h="1680046">
                <a:moveTo>
                  <a:pt x="354385" y="148754"/>
                </a:moveTo>
                <a:lnTo>
                  <a:pt x="157504" y="179380"/>
                </a:lnTo>
                <a:lnTo>
                  <a:pt x="13125" y="266882"/>
                </a:lnTo>
                <a:lnTo>
                  <a:pt x="0" y="494388"/>
                </a:lnTo>
                <a:lnTo>
                  <a:pt x="214381" y="1085029"/>
                </a:lnTo>
                <a:lnTo>
                  <a:pt x="297508" y="1133156"/>
                </a:lnTo>
                <a:lnTo>
                  <a:pt x="363135" y="1242534"/>
                </a:lnTo>
                <a:lnTo>
                  <a:pt x="560014" y="1662546"/>
                </a:lnTo>
                <a:lnTo>
                  <a:pt x="1312536" y="1570668"/>
                </a:lnTo>
                <a:lnTo>
                  <a:pt x="1636295" y="1548792"/>
                </a:lnTo>
                <a:lnTo>
                  <a:pt x="2012555" y="1570668"/>
                </a:lnTo>
                <a:lnTo>
                  <a:pt x="2043181" y="1618794"/>
                </a:lnTo>
                <a:lnTo>
                  <a:pt x="2314438" y="1601294"/>
                </a:lnTo>
                <a:lnTo>
                  <a:pt x="2314438" y="1601294"/>
                </a:lnTo>
                <a:lnTo>
                  <a:pt x="2463192" y="1680046"/>
                </a:lnTo>
                <a:lnTo>
                  <a:pt x="2646947" y="1675671"/>
                </a:lnTo>
                <a:lnTo>
                  <a:pt x="2760701" y="1124406"/>
                </a:lnTo>
                <a:lnTo>
                  <a:pt x="2913830" y="1058779"/>
                </a:lnTo>
                <a:lnTo>
                  <a:pt x="3005707" y="931900"/>
                </a:lnTo>
                <a:lnTo>
                  <a:pt x="3080084" y="673768"/>
                </a:lnTo>
                <a:lnTo>
                  <a:pt x="3080084" y="415636"/>
                </a:lnTo>
                <a:lnTo>
                  <a:pt x="2922579" y="258132"/>
                </a:lnTo>
                <a:lnTo>
                  <a:pt x="2380065" y="161879"/>
                </a:lnTo>
                <a:lnTo>
                  <a:pt x="1946928" y="13125"/>
                </a:lnTo>
                <a:lnTo>
                  <a:pt x="1640670" y="0"/>
                </a:lnTo>
                <a:lnTo>
                  <a:pt x="1251285" y="78752"/>
                </a:lnTo>
                <a:lnTo>
                  <a:pt x="748146" y="96252"/>
                </a:lnTo>
                <a:lnTo>
                  <a:pt x="354385" y="148754"/>
                </a:lnTo>
                <a:close/>
              </a:path>
            </a:pathLst>
          </a:custGeom>
          <a:solidFill>
            <a:srgbClr val="2BBE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64B83B35-487B-7B33-B814-DE0D1324DC87}"/>
              </a:ext>
            </a:extLst>
          </p:cNvPr>
          <p:cNvSpPr txBox="1"/>
          <p:nvPr/>
        </p:nvSpPr>
        <p:spPr>
          <a:xfrm>
            <a:off x="2159034" y="2368969"/>
            <a:ext cx="4600940" cy="1717393"/>
          </a:xfrm>
          <a:prstGeom prst="rect">
            <a:avLst/>
          </a:prstGeom>
          <a:noFill/>
          <a:effectLst>
            <a:outerShdw dist="50800" dir="2700000" algn="tl" rotWithShape="0">
              <a:prstClr val="black"/>
            </a:outerShdw>
          </a:effectLst>
        </p:spPr>
        <p:txBody>
          <a:bodyPr wrap="none" rtlCol="0">
            <a:spAutoFit/>
          </a:bodyPr>
          <a:lstStyle/>
          <a:p>
            <a:pPr marL="0" lvl="0" indent="0" algn="ctr" defTabSz="914400" rtl="0" eaLnBrk="1" latinLnBrk="0" hangingPunct="1">
              <a:lnSpc>
                <a:spcPct val="80000"/>
              </a:lnSpc>
              <a:spcBef>
                <a:spcPts val="0"/>
              </a:spcBef>
              <a:buFont typeface="Arial" panose="020B0604020202020204" pitchFamily="34" charset="0"/>
              <a:buNone/>
            </a:pPr>
            <a:r>
              <a:rPr lang="en-GB" sz="6600" b="1" kern="1200" dirty="0" err="1">
                <a:solidFill>
                  <a:schemeClr val="bg1"/>
                </a:solidFill>
                <a:effectLst/>
                <a:latin typeface="Pokemon Fire Red" pitchFamily="2" charset="0"/>
              </a:rPr>
              <a:t>GottaBattleEmAll</a:t>
            </a:r>
            <a:endParaRPr lang="en-GB" sz="6600" b="1" dirty="0">
              <a:solidFill>
                <a:schemeClr val="bg1"/>
              </a:solidFill>
              <a:latin typeface="Pokemon Fire Red" pitchFamily="2" charset="0"/>
            </a:endParaRPr>
          </a:p>
          <a:p>
            <a:pPr marL="0" lvl="0" indent="0" algn="ctr" defTabSz="914400" rtl="0" eaLnBrk="1" latinLnBrk="0" hangingPunct="1">
              <a:lnSpc>
                <a:spcPct val="80000"/>
              </a:lnSpc>
              <a:spcBef>
                <a:spcPts val="0"/>
              </a:spcBef>
              <a:buFont typeface="Arial" panose="020B0604020202020204" pitchFamily="34" charset="0"/>
              <a:buNone/>
            </a:pPr>
            <a:r>
              <a:rPr lang="en-GB" sz="6600" b="1" kern="1200" dirty="0">
                <a:solidFill>
                  <a:schemeClr val="bg1"/>
                </a:solidFill>
                <a:effectLst/>
                <a:latin typeface="Pokemon Fire Red" pitchFamily="2" charset="0"/>
              </a:rPr>
              <a:t>GA</a:t>
            </a:r>
          </a:p>
        </p:txBody>
      </p:sp>
    </p:spTree>
    <p:extLst>
      <p:ext uri="{BB962C8B-B14F-4D97-AF65-F5344CB8AC3E}">
        <p14:creationId xmlns:p14="http://schemas.microsoft.com/office/powerpoint/2010/main" val="834094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6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45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6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5062476-888A-8CB8-1F36-1F420B0FEEB1}"/>
            </a:ext>
          </a:extLst>
        </p:cNvPr>
        <p:cNvGrpSpPr/>
        <p:nvPr/>
      </p:nvGrpSpPr>
      <p:grpSpPr>
        <a:xfrm>
          <a:off x="0" y="0"/>
          <a:ext cx="0" cy="0"/>
          <a:chOff x="0" y="0"/>
          <a:chExt cx="0" cy="0"/>
        </a:xfrm>
      </p:grpSpPr>
      <p:pic>
        <p:nvPicPr>
          <p:cNvPr id="6" name="Immagine 5" descr="Immagine che contiene testo, cartone animato, schermata, Animazione&#10;&#10;Descrizione generata automaticamente">
            <a:extLst>
              <a:ext uri="{FF2B5EF4-FFF2-40B4-BE49-F238E27FC236}">
                <a16:creationId xmlns:a16="http://schemas.microsoft.com/office/drawing/2014/main" id="{1C2C2572-AA09-EDFD-AAFB-AAFFAE435232}"/>
              </a:ext>
            </a:extLst>
          </p:cNvPr>
          <p:cNvPicPr>
            <a:picLocks noChangeAspect="1"/>
          </p:cNvPicPr>
          <p:nvPr/>
        </p:nvPicPr>
        <p:blipFill rotWithShape="1">
          <a:blip r:embed="rId3"/>
          <a:srcRect t="13241" b="28688"/>
          <a:stretch/>
        </p:blipFill>
        <p:spPr>
          <a:xfrm>
            <a:off x="295275" y="0"/>
            <a:ext cx="11734800" cy="4762500"/>
          </a:xfrm>
          <a:prstGeom prst="rect">
            <a:avLst/>
          </a:prstGeom>
        </p:spPr>
      </p:pic>
      <p:sp>
        <p:nvSpPr>
          <p:cNvPr id="2" name="Text Placeholder 1">
            <a:extLst>
              <a:ext uri="{FF2B5EF4-FFF2-40B4-BE49-F238E27FC236}">
                <a16:creationId xmlns:a16="http://schemas.microsoft.com/office/drawing/2014/main" id="{BD3CF9FD-0906-A3FF-DDE6-12D4EEE18747}"/>
              </a:ext>
            </a:extLst>
          </p:cNvPr>
          <p:cNvSpPr>
            <a:spLocks noGrp="1"/>
          </p:cNvSpPr>
          <p:nvPr>
            <p:ph type="body" sz="quarter" idx="3"/>
          </p:nvPr>
        </p:nvSpPr>
        <p:spPr/>
        <p:txBody>
          <a:bodyPr/>
          <a:lstStyle/>
          <a:p>
            <a:r>
              <a:rPr lang="it-IT" sz="4000" dirty="0">
                <a:effectLst>
                  <a:outerShdw dist="63500" dir="2700000" algn="tl" rotWithShape="0">
                    <a:prstClr val="black">
                      <a:alpha val="15000"/>
                    </a:prstClr>
                  </a:outerShdw>
                </a:effectLst>
              </a:rPr>
              <a:t>L'apprendimento coinvolge l'uso di algoritmi di intelligenza artificiale per addestrare un modello predittivo in grado di stimare il risultato di uno scontro basandosi su dati storici.</a:t>
            </a:r>
            <a:endParaRPr lang="en-GB" sz="4000" dirty="0">
              <a:effectLst>
                <a:outerShdw dist="63500" dir="2700000" algn="tl" rotWithShape="0">
                  <a:prstClr val="black">
                    <a:alpha val="15000"/>
                  </a:prstClr>
                </a:outerShdw>
              </a:effectLst>
            </a:endParaRPr>
          </a:p>
        </p:txBody>
      </p:sp>
      <p:pic>
        <p:nvPicPr>
          <p:cNvPr id="10" name="Immagine 9" descr="Immagine che contiene cerchio, bianco e nero&#10;&#10;Descrizione generata automaticamente">
            <a:extLst>
              <a:ext uri="{FF2B5EF4-FFF2-40B4-BE49-F238E27FC236}">
                <a16:creationId xmlns:a16="http://schemas.microsoft.com/office/drawing/2014/main" id="{C9977501-143C-E434-5EB7-58FDA50E49FF}"/>
              </a:ext>
            </a:extLst>
          </p:cNvPr>
          <p:cNvPicPr>
            <a:picLocks noChangeAspect="1"/>
          </p:cNvPicPr>
          <p:nvPr/>
        </p:nvPicPr>
        <p:blipFill>
          <a:blip r:embed="rId4"/>
          <a:stretch>
            <a:fillRect/>
          </a:stretch>
        </p:blipFill>
        <p:spPr>
          <a:xfrm rot="16200000">
            <a:off x="4333875" y="309563"/>
            <a:ext cx="1828800" cy="1828800"/>
          </a:xfrm>
          <a:prstGeom prst="rect">
            <a:avLst/>
          </a:prstGeom>
        </p:spPr>
      </p:pic>
      <p:pic>
        <p:nvPicPr>
          <p:cNvPr id="12" name="Immagine 11">
            <a:extLst>
              <a:ext uri="{FF2B5EF4-FFF2-40B4-BE49-F238E27FC236}">
                <a16:creationId xmlns:a16="http://schemas.microsoft.com/office/drawing/2014/main" id="{5CB3F510-A63F-D8BA-4A09-C15921E2EE6E}"/>
              </a:ext>
            </a:extLst>
          </p:cNvPr>
          <p:cNvPicPr>
            <a:picLocks noChangeAspect="1"/>
          </p:cNvPicPr>
          <p:nvPr/>
        </p:nvPicPr>
        <p:blipFill>
          <a:blip r:embed="rId5"/>
          <a:srcRect/>
          <a:stretch/>
        </p:blipFill>
        <p:spPr>
          <a:xfrm>
            <a:off x="6569170" y="309563"/>
            <a:ext cx="1828800" cy="1828800"/>
          </a:xfrm>
          <a:prstGeom prst="rect">
            <a:avLst/>
          </a:prstGeom>
        </p:spPr>
      </p:pic>
    </p:spTree>
    <p:extLst>
      <p:ext uri="{BB962C8B-B14F-4D97-AF65-F5344CB8AC3E}">
        <p14:creationId xmlns:p14="http://schemas.microsoft.com/office/powerpoint/2010/main" val="797351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iterate type="lt">
                                    <p:tmPct val="5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3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C0BD121-7455-808F-8615-B404F3366E80}"/>
            </a:ext>
          </a:extLst>
        </p:cNvPr>
        <p:cNvGrpSpPr/>
        <p:nvPr/>
      </p:nvGrpSpPr>
      <p:grpSpPr>
        <a:xfrm>
          <a:off x="0" y="0"/>
          <a:ext cx="0" cy="0"/>
          <a:chOff x="0" y="0"/>
          <a:chExt cx="0" cy="0"/>
        </a:xfrm>
      </p:grpSpPr>
      <p:pic>
        <p:nvPicPr>
          <p:cNvPr id="6" name="Immagine 5" descr="Immagine che contiene testo, cartone animato, schermata, Animazione&#10;&#10;Descrizione generata automaticamente">
            <a:extLst>
              <a:ext uri="{FF2B5EF4-FFF2-40B4-BE49-F238E27FC236}">
                <a16:creationId xmlns:a16="http://schemas.microsoft.com/office/drawing/2014/main" id="{8003CAB6-1999-CD81-689B-4CFB4080F189}"/>
              </a:ext>
            </a:extLst>
          </p:cNvPr>
          <p:cNvPicPr>
            <a:picLocks noChangeAspect="1"/>
          </p:cNvPicPr>
          <p:nvPr/>
        </p:nvPicPr>
        <p:blipFill rotWithShape="1">
          <a:blip r:embed="rId3"/>
          <a:srcRect t="13241" b="28688"/>
          <a:stretch/>
        </p:blipFill>
        <p:spPr>
          <a:xfrm>
            <a:off x="295275" y="0"/>
            <a:ext cx="11734800" cy="4762500"/>
          </a:xfrm>
          <a:prstGeom prst="rect">
            <a:avLst/>
          </a:prstGeom>
        </p:spPr>
      </p:pic>
      <p:sp>
        <p:nvSpPr>
          <p:cNvPr id="2" name="Text Placeholder 1">
            <a:extLst>
              <a:ext uri="{FF2B5EF4-FFF2-40B4-BE49-F238E27FC236}">
                <a16:creationId xmlns:a16="http://schemas.microsoft.com/office/drawing/2014/main" id="{41AB9817-BE08-9DBC-C1C2-91B7204A7AE1}"/>
              </a:ext>
            </a:extLst>
          </p:cNvPr>
          <p:cNvSpPr>
            <a:spLocks noGrp="1"/>
          </p:cNvSpPr>
          <p:nvPr>
            <p:ph type="body" sz="quarter" idx="3"/>
          </p:nvPr>
        </p:nvSpPr>
        <p:spPr/>
        <p:txBody>
          <a:bodyPr/>
          <a:lstStyle/>
          <a:p>
            <a:r>
              <a:rPr lang="it-IT" sz="3000" dirty="0">
                <a:effectLst/>
              </a:rPr>
              <a:t>Nell'ambito dei combattimenti Pokémon, i dati storici dettagliati e affidabili sulle partite passate sono spesso difficili da ottenere o semplicemente non esistono. Senza un ampio set di dati su partite precedenti, un algoritmo di apprendimento potrebbe non essere in grado di addestrarsi efficacemente o di generare previsioni accurate.</a:t>
            </a:r>
            <a:endParaRPr lang="en-GB" sz="3000" dirty="0">
              <a:effectLst>
                <a:outerShdw dist="63500" dir="2700000" algn="tl" rotWithShape="0">
                  <a:prstClr val="black">
                    <a:alpha val="15000"/>
                  </a:prstClr>
                </a:outerShdw>
              </a:effectLst>
            </a:endParaRPr>
          </a:p>
        </p:txBody>
      </p:sp>
      <p:pic>
        <p:nvPicPr>
          <p:cNvPr id="10" name="Immagine 9" descr="Immagine che contiene cerchio, bianco e nero&#10;&#10;Descrizione generata automaticamente">
            <a:extLst>
              <a:ext uri="{FF2B5EF4-FFF2-40B4-BE49-F238E27FC236}">
                <a16:creationId xmlns:a16="http://schemas.microsoft.com/office/drawing/2014/main" id="{914D3BEC-2615-8672-8E0B-0221C6D2A8EE}"/>
              </a:ext>
            </a:extLst>
          </p:cNvPr>
          <p:cNvPicPr>
            <a:picLocks noChangeAspect="1"/>
          </p:cNvPicPr>
          <p:nvPr/>
        </p:nvPicPr>
        <p:blipFill>
          <a:blip r:embed="rId4"/>
          <a:stretch>
            <a:fillRect/>
          </a:stretch>
        </p:blipFill>
        <p:spPr>
          <a:xfrm rot="16200000">
            <a:off x="4333875" y="309563"/>
            <a:ext cx="1828800" cy="1828800"/>
          </a:xfrm>
          <a:prstGeom prst="rect">
            <a:avLst/>
          </a:prstGeom>
        </p:spPr>
      </p:pic>
      <p:pic>
        <p:nvPicPr>
          <p:cNvPr id="12" name="Immagine 11">
            <a:extLst>
              <a:ext uri="{FF2B5EF4-FFF2-40B4-BE49-F238E27FC236}">
                <a16:creationId xmlns:a16="http://schemas.microsoft.com/office/drawing/2014/main" id="{F3095BC6-6483-4057-C06D-6C8C2B1EFC16}"/>
              </a:ext>
            </a:extLst>
          </p:cNvPr>
          <p:cNvPicPr>
            <a:picLocks noChangeAspect="1"/>
          </p:cNvPicPr>
          <p:nvPr/>
        </p:nvPicPr>
        <p:blipFill>
          <a:blip r:embed="rId5"/>
          <a:srcRect/>
          <a:stretch/>
        </p:blipFill>
        <p:spPr>
          <a:xfrm>
            <a:off x="6569170" y="309563"/>
            <a:ext cx="1828800" cy="1828800"/>
          </a:xfrm>
          <a:prstGeom prst="rect">
            <a:avLst/>
          </a:prstGeom>
        </p:spPr>
      </p:pic>
    </p:spTree>
    <p:extLst>
      <p:ext uri="{BB962C8B-B14F-4D97-AF65-F5344CB8AC3E}">
        <p14:creationId xmlns:p14="http://schemas.microsoft.com/office/powerpoint/2010/main" val="2892344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iterate type="lt">
                                    <p:tmPct val="5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3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626A2-D66C-D7C6-791E-09E2AF2F8398}"/>
            </a:ext>
          </a:extLst>
        </p:cNvPr>
        <p:cNvGrpSpPr/>
        <p:nvPr/>
      </p:nvGrpSpPr>
      <p:grpSpPr>
        <a:xfrm>
          <a:off x="0" y="0"/>
          <a:ext cx="0" cy="0"/>
          <a:chOff x="0" y="0"/>
          <a:chExt cx="0" cy="0"/>
        </a:xfrm>
      </p:grpSpPr>
      <p:grpSp>
        <p:nvGrpSpPr>
          <p:cNvPr id="2" name="Gruppo 1">
            <a:extLst>
              <a:ext uri="{FF2B5EF4-FFF2-40B4-BE49-F238E27FC236}">
                <a16:creationId xmlns:a16="http://schemas.microsoft.com/office/drawing/2014/main" id="{8FC308DC-7089-9D5F-CC3C-AA7A07089748}"/>
              </a:ext>
            </a:extLst>
          </p:cNvPr>
          <p:cNvGrpSpPr/>
          <p:nvPr/>
        </p:nvGrpSpPr>
        <p:grpSpPr>
          <a:xfrm>
            <a:off x="0" y="0"/>
            <a:ext cx="12192000" cy="6858000"/>
            <a:chOff x="0" y="0"/>
            <a:chExt cx="12192000" cy="6858000"/>
          </a:xfrm>
        </p:grpSpPr>
        <p:pic>
          <p:nvPicPr>
            <p:cNvPr id="3" name="Picture 2" descr="A video game screen with buildings and trees&#10;&#10;Description automatically generated">
              <a:extLst>
                <a:ext uri="{FF2B5EF4-FFF2-40B4-BE49-F238E27FC236}">
                  <a16:creationId xmlns:a16="http://schemas.microsoft.com/office/drawing/2014/main" id="{1CDF2AE8-71CF-DB3F-8240-B61BCEACD401}"/>
                </a:ext>
              </a:extLst>
            </p:cNvPr>
            <p:cNvPicPr>
              <a:picLocks noChangeAspect="1"/>
            </p:cNvPicPr>
            <p:nvPr/>
          </p:nvPicPr>
          <p:blipFill>
            <a:blip r:embed="rId3"/>
            <a:stretch>
              <a:fillRect/>
            </a:stretch>
          </p:blipFill>
          <p:spPr>
            <a:xfrm>
              <a:off x="0" y="0"/>
              <a:ext cx="12192000" cy="6858000"/>
            </a:xfrm>
            <a:prstGeom prst="rect">
              <a:avLst/>
            </a:prstGeom>
          </p:spPr>
        </p:pic>
        <p:grpSp>
          <p:nvGrpSpPr>
            <p:cNvPr id="4" name="Group 3">
              <a:extLst>
                <a:ext uri="{FF2B5EF4-FFF2-40B4-BE49-F238E27FC236}">
                  <a16:creationId xmlns:a16="http://schemas.microsoft.com/office/drawing/2014/main" id="{86D1E063-232E-A372-5AA2-376FC2C0310B}"/>
                </a:ext>
              </a:extLst>
            </p:cNvPr>
            <p:cNvGrpSpPr/>
            <p:nvPr/>
          </p:nvGrpSpPr>
          <p:grpSpPr>
            <a:xfrm>
              <a:off x="217854" y="180532"/>
              <a:ext cx="3255854" cy="686976"/>
              <a:chOff x="217854" y="180532"/>
              <a:chExt cx="3255854" cy="686976"/>
            </a:xfrm>
          </p:grpSpPr>
          <p:pic>
            <p:nvPicPr>
              <p:cNvPr id="5" name="Picture 4" descr="A rectangular frame with a white background&#10;&#10;Description automatically generated">
                <a:extLst>
                  <a:ext uri="{FF2B5EF4-FFF2-40B4-BE49-F238E27FC236}">
                    <a16:creationId xmlns:a16="http://schemas.microsoft.com/office/drawing/2014/main" id="{9C410CB2-0E32-E4D1-BAEC-B7C495B13EB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17854" y="196067"/>
                <a:ext cx="3255854" cy="671441"/>
              </a:xfrm>
              <a:prstGeom prst="rect">
                <a:avLst/>
              </a:prstGeom>
            </p:spPr>
          </p:pic>
          <p:sp>
            <p:nvSpPr>
              <p:cNvPr id="6" name="Text Placeholder 10">
                <a:extLst>
                  <a:ext uri="{FF2B5EF4-FFF2-40B4-BE49-F238E27FC236}">
                    <a16:creationId xmlns:a16="http://schemas.microsoft.com/office/drawing/2014/main" id="{4A8D09D3-D973-91A5-DFE5-BC3CA6A2893C}"/>
                  </a:ext>
                </a:extLst>
              </p:cNvPr>
              <p:cNvSpPr txBox="1">
                <a:spLocks/>
              </p:cNvSpPr>
              <p:nvPr/>
            </p:nvSpPr>
            <p:spPr>
              <a:xfrm>
                <a:off x="325072" y="180532"/>
                <a:ext cx="3041416" cy="60872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600" b="1" dirty="0">
                    <a:solidFill>
                      <a:schemeClr val="tx1">
                        <a:lumMod val="65000"/>
                        <a:lumOff val="35000"/>
                      </a:schemeClr>
                    </a:solidFill>
                  </a:rPr>
                  <a:t>PROBLEMA</a:t>
                </a:r>
              </a:p>
            </p:txBody>
          </p:sp>
        </p:grpSp>
        <p:pic>
          <p:nvPicPr>
            <p:cNvPr id="7" name="Picture 6" descr="A pixelated image of a purple monster&#10;&#10;Description automatically generated">
              <a:extLst>
                <a:ext uri="{FF2B5EF4-FFF2-40B4-BE49-F238E27FC236}">
                  <a16:creationId xmlns:a16="http://schemas.microsoft.com/office/drawing/2014/main" id="{6F4E05AA-14F3-0864-F729-51D64DCB421F}"/>
                </a:ext>
              </a:extLst>
            </p:cNvPr>
            <p:cNvPicPr>
              <a:picLocks noChangeAspect="1"/>
            </p:cNvPicPr>
            <p:nvPr/>
          </p:nvPicPr>
          <p:blipFill>
            <a:blip r:embed="rId5"/>
            <a:stretch>
              <a:fillRect/>
            </a:stretch>
          </p:blipFill>
          <p:spPr>
            <a:xfrm>
              <a:off x="8262442" y="2964229"/>
              <a:ext cx="900000" cy="900000"/>
            </a:xfrm>
            <a:prstGeom prst="rect">
              <a:avLst/>
            </a:prstGeom>
          </p:spPr>
        </p:pic>
        <p:pic>
          <p:nvPicPr>
            <p:cNvPr id="11" name="Picture 10" descr="A pixelated image of a bird&#10;&#10;Description automatically generated">
              <a:extLst>
                <a:ext uri="{FF2B5EF4-FFF2-40B4-BE49-F238E27FC236}">
                  <a16:creationId xmlns:a16="http://schemas.microsoft.com/office/drawing/2014/main" id="{BD73F11F-7042-7318-A44F-7788DB5FC3E3}"/>
                </a:ext>
              </a:extLst>
            </p:cNvPr>
            <p:cNvPicPr>
              <a:picLocks noChangeAspect="1"/>
            </p:cNvPicPr>
            <p:nvPr/>
          </p:nvPicPr>
          <p:blipFill>
            <a:blip r:embed="rId6"/>
            <a:stretch>
              <a:fillRect/>
            </a:stretch>
          </p:blipFill>
          <p:spPr>
            <a:xfrm>
              <a:off x="1291132" y="3864229"/>
              <a:ext cx="900000" cy="900000"/>
            </a:xfrm>
            <a:prstGeom prst="rect">
              <a:avLst/>
            </a:prstGeom>
          </p:spPr>
        </p:pic>
        <p:pic>
          <p:nvPicPr>
            <p:cNvPr id="14" name="Picture 13" descr="A pixelated bird in a black background&#10;&#10;Description automatically generated">
              <a:extLst>
                <a:ext uri="{FF2B5EF4-FFF2-40B4-BE49-F238E27FC236}">
                  <a16:creationId xmlns:a16="http://schemas.microsoft.com/office/drawing/2014/main" id="{FB8B7464-3D4B-6E82-92D8-DEFC3151F4EE}"/>
                </a:ext>
              </a:extLst>
            </p:cNvPr>
            <p:cNvPicPr>
              <a:picLocks noChangeAspect="1"/>
            </p:cNvPicPr>
            <p:nvPr/>
          </p:nvPicPr>
          <p:blipFill>
            <a:blip r:embed="rId7"/>
            <a:stretch>
              <a:fillRect/>
            </a:stretch>
          </p:blipFill>
          <p:spPr>
            <a:xfrm>
              <a:off x="5401222" y="4314229"/>
              <a:ext cx="900000" cy="900000"/>
            </a:xfrm>
            <a:prstGeom prst="rect">
              <a:avLst/>
            </a:prstGeom>
          </p:spPr>
        </p:pic>
      </p:grpSp>
      <p:pic>
        <p:nvPicPr>
          <p:cNvPr id="9" name="Picture 11" descr="A pixel art of a building&#10;&#10;Description automatically generated">
            <a:extLst>
              <a:ext uri="{FF2B5EF4-FFF2-40B4-BE49-F238E27FC236}">
                <a16:creationId xmlns:a16="http://schemas.microsoft.com/office/drawing/2014/main" id="{6FF941C7-2EC0-AEAB-1AC7-A97F061CDF9D}"/>
              </a:ext>
            </a:extLst>
          </p:cNvPr>
          <p:cNvPicPr>
            <a:picLocks noChangeAspect="1"/>
          </p:cNvPicPr>
          <p:nvPr/>
        </p:nvPicPr>
        <p:blipFill>
          <a:blip r:embed="rId8"/>
          <a:stretch>
            <a:fillRect/>
          </a:stretch>
        </p:blipFill>
        <p:spPr>
          <a:xfrm>
            <a:off x="569865" y="1150692"/>
            <a:ext cx="2342535" cy="2718105"/>
          </a:xfrm>
          <a:prstGeom prst="rect">
            <a:avLst/>
          </a:prstGeom>
        </p:spPr>
      </p:pic>
    </p:spTree>
    <p:extLst>
      <p:ext uri="{BB962C8B-B14F-4D97-AF65-F5344CB8AC3E}">
        <p14:creationId xmlns:p14="http://schemas.microsoft.com/office/powerpoint/2010/main" val="3008197425"/>
      </p:ext>
    </p:extLst>
  </p:cSld>
  <p:clrMapOvr>
    <a:masterClrMapping/>
  </p:clrMapOvr>
  <p:transition spd="slow">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CE788-0D4B-BF41-45D0-314F2223763E}"/>
            </a:ext>
          </a:extLst>
        </p:cNvPr>
        <p:cNvGrpSpPr/>
        <p:nvPr/>
      </p:nvGrpSpPr>
      <p:grpSpPr>
        <a:xfrm>
          <a:off x="0" y="0"/>
          <a:ext cx="0" cy="0"/>
          <a:chOff x="0" y="0"/>
          <a:chExt cx="0" cy="0"/>
        </a:xfrm>
      </p:grpSpPr>
      <p:grpSp>
        <p:nvGrpSpPr>
          <p:cNvPr id="2" name="Gruppo 1">
            <a:extLst>
              <a:ext uri="{FF2B5EF4-FFF2-40B4-BE49-F238E27FC236}">
                <a16:creationId xmlns:a16="http://schemas.microsoft.com/office/drawing/2014/main" id="{1F9CC1B6-0425-A479-C30F-95E3B3557570}"/>
              </a:ext>
            </a:extLst>
          </p:cNvPr>
          <p:cNvGrpSpPr/>
          <p:nvPr/>
        </p:nvGrpSpPr>
        <p:grpSpPr>
          <a:xfrm>
            <a:off x="0" y="0"/>
            <a:ext cx="12192000" cy="6858000"/>
            <a:chOff x="0" y="0"/>
            <a:chExt cx="12192000" cy="6858000"/>
          </a:xfrm>
        </p:grpSpPr>
        <p:pic>
          <p:nvPicPr>
            <p:cNvPr id="3" name="Picture 2" descr="A video game screen with buildings and trees&#10;&#10;Description automatically generated">
              <a:extLst>
                <a:ext uri="{FF2B5EF4-FFF2-40B4-BE49-F238E27FC236}">
                  <a16:creationId xmlns:a16="http://schemas.microsoft.com/office/drawing/2014/main" id="{0352D0C7-7EED-292B-D921-6F19B6CC3E8C}"/>
                </a:ext>
              </a:extLst>
            </p:cNvPr>
            <p:cNvPicPr>
              <a:picLocks noChangeAspect="1"/>
            </p:cNvPicPr>
            <p:nvPr/>
          </p:nvPicPr>
          <p:blipFill>
            <a:blip r:embed="rId3">
              <a:alphaModFix amt="50000"/>
            </a:blip>
            <a:stretch>
              <a:fillRect/>
            </a:stretch>
          </p:blipFill>
          <p:spPr>
            <a:xfrm>
              <a:off x="0" y="0"/>
              <a:ext cx="12192000" cy="6858000"/>
            </a:xfrm>
            <a:prstGeom prst="rect">
              <a:avLst/>
            </a:prstGeom>
          </p:spPr>
        </p:pic>
        <p:pic>
          <p:nvPicPr>
            <p:cNvPr id="19" name="Picture 18" descr="A pixelated image of a purple monster&#10;&#10;Description automatically generated">
              <a:extLst>
                <a:ext uri="{FF2B5EF4-FFF2-40B4-BE49-F238E27FC236}">
                  <a16:creationId xmlns:a16="http://schemas.microsoft.com/office/drawing/2014/main" id="{C8D34058-7EFC-EFEF-CAFE-7D94F0BEA44B}"/>
                </a:ext>
              </a:extLst>
            </p:cNvPr>
            <p:cNvPicPr>
              <a:picLocks noChangeAspect="1"/>
            </p:cNvPicPr>
            <p:nvPr/>
          </p:nvPicPr>
          <p:blipFill>
            <a:blip r:embed="rId4">
              <a:alphaModFix amt="50000"/>
            </a:blip>
            <a:stretch>
              <a:fillRect/>
            </a:stretch>
          </p:blipFill>
          <p:spPr>
            <a:xfrm>
              <a:off x="8262442" y="2964229"/>
              <a:ext cx="900000" cy="900000"/>
            </a:xfrm>
            <a:prstGeom prst="rect">
              <a:avLst/>
            </a:prstGeom>
          </p:spPr>
        </p:pic>
        <p:pic>
          <p:nvPicPr>
            <p:cNvPr id="20" name="Picture 19" descr="A pixelated image of a bird&#10;&#10;Description automatically generated">
              <a:extLst>
                <a:ext uri="{FF2B5EF4-FFF2-40B4-BE49-F238E27FC236}">
                  <a16:creationId xmlns:a16="http://schemas.microsoft.com/office/drawing/2014/main" id="{FA783588-4706-4991-DEFA-F16BF0F18471}"/>
                </a:ext>
              </a:extLst>
            </p:cNvPr>
            <p:cNvPicPr>
              <a:picLocks noChangeAspect="1"/>
            </p:cNvPicPr>
            <p:nvPr/>
          </p:nvPicPr>
          <p:blipFill>
            <a:blip r:embed="rId5">
              <a:alphaModFix amt="50000"/>
            </a:blip>
            <a:stretch>
              <a:fillRect/>
            </a:stretch>
          </p:blipFill>
          <p:spPr>
            <a:xfrm>
              <a:off x="1291132" y="3864229"/>
              <a:ext cx="900000" cy="900000"/>
            </a:xfrm>
            <a:prstGeom prst="rect">
              <a:avLst/>
            </a:prstGeom>
          </p:spPr>
        </p:pic>
        <p:pic>
          <p:nvPicPr>
            <p:cNvPr id="21" name="Picture 20" descr="A pixelated bird in a black background&#10;&#10;Description automatically generated">
              <a:extLst>
                <a:ext uri="{FF2B5EF4-FFF2-40B4-BE49-F238E27FC236}">
                  <a16:creationId xmlns:a16="http://schemas.microsoft.com/office/drawing/2014/main" id="{A3ACA249-6C0E-E086-2663-0C91353A6EFE}"/>
                </a:ext>
              </a:extLst>
            </p:cNvPr>
            <p:cNvPicPr>
              <a:picLocks noChangeAspect="1"/>
            </p:cNvPicPr>
            <p:nvPr/>
          </p:nvPicPr>
          <p:blipFill>
            <a:blip r:embed="rId6">
              <a:alphaModFix amt="50000"/>
            </a:blip>
            <a:stretch>
              <a:fillRect/>
            </a:stretch>
          </p:blipFill>
          <p:spPr>
            <a:xfrm>
              <a:off x="5401222" y="4314229"/>
              <a:ext cx="900000" cy="900000"/>
            </a:xfrm>
            <a:prstGeom prst="rect">
              <a:avLst/>
            </a:prstGeom>
          </p:spPr>
        </p:pic>
        <p:grpSp>
          <p:nvGrpSpPr>
            <p:cNvPr id="4" name="Group 3">
              <a:extLst>
                <a:ext uri="{FF2B5EF4-FFF2-40B4-BE49-F238E27FC236}">
                  <a16:creationId xmlns:a16="http://schemas.microsoft.com/office/drawing/2014/main" id="{6C88D049-8789-E5E1-CE56-EB4DABAE07B3}"/>
                </a:ext>
              </a:extLst>
            </p:cNvPr>
            <p:cNvGrpSpPr/>
            <p:nvPr/>
          </p:nvGrpSpPr>
          <p:grpSpPr>
            <a:xfrm>
              <a:off x="217854" y="180532"/>
              <a:ext cx="3255854" cy="686976"/>
              <a:chOff x="217854" y="180532"/>
              <a:chExt cx="3255854" cy="686976"/>
            </a:xfrm>
          </p:grpSpPr>
          <p:pic>
            <p:nvPicPr>
              <p:cNvPr id="5" name="Picture 4" descr="A rectangular frame with a white background&#10;&#10;Description automatically generated">
                <a:extLst>
                  <a:ext uri="{FF2B5EF4-FFF2-40B4-BE49-F238E27FC236}">
                    <a16:creationId xmlns:a16="http://schemas.microsoft.com/office/drawing/2014/main" id="{3E70B2E3-B340-6473-6E4F-F95628AEABB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17854" y="196067"/>
                <a:ext cx="3255854" cy="671441"/>
              </a:xfrm>
              <a:prstGeom prst="rect">
                <a:avLst/>
              </a:prstGeom>
            </p:spPr>
          </p:pic>
          <p:sp>
            <p:nvSpPr>
              <p:cNvPr id="6" name="Text Placeholder 10">
                <a:extLst>
                  <a:ext uri="{FF2B5EF4-FFF2-40B4-BE49-F238E27FC236}">
                    <a16:creationId xmlns:a16="http://schemas.microsoft.com/office/drawing/2014/main" id="{F0337F7A-8322-3270-3305-C79A107C32C7}"/>
                  </a:ext>
                </a:extLst>
              </p:cNvPr>
              <p:cNvSpPr txBox="1">
                <a:spLocks/>
              </p:cNvSpPr>
              <p:nvPr/>
            </p:nvSpPr>
            <p:spPr>
              <a:xfrm>
                <a:off x="325072" y="180532"/>
                <a:ext cx="3041416" cy="60872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600" b="1" dirty="0">
                    <a:solidFill>
                      <a:schemeClr val="tx1">
                        <a:lumMod val="65000"/>
                        <a:lumOff val="35000"/>
                      </a:schemeClr>
                    </a:solidFill>
                  </a:rPr>
                  <a:t>1° SOTTOPROBLEMA</a:t>
                </a:r>
              </a:p>
            </p:txBody>
          </p:sp>
        </p:grpSp>
        <p:pic>
          <p:nvPicPr>
            <p:cNvPr id="12" name="Picture 11" descr="A pixel art of a building&#10;&#10;Description automatically generated">
              <a:extLst>
                <a:ext uri="{FF2B5EF4-FFF2-40B4-BE49-F238E27FC236}">
                  <a16:creationId xmlns:a16="http://schemas.microsoft.com/office/drawing/2014/main" id="{4DB66903-A5CD-E3F0-9A31-365E47C9BBCF}"/>
                </a:ext>
              </a:extLst>
            </p:cNvPr>
            <p:cNvPicPr>
              <a:picLocks noChangeAspect="1"/>
            </p:cNvPicPr>
            <p:nvPr/>
          </p:nvPicPr>
          <p:blipFill>
            <a:blip r:embed="rId8"/>
            <a:stretch>
              <a:fillRect/>
            </a:stretch>
          </p:blipFill>
          <p:spPr>
            <a:xfrm>
              <a:off x="569865" y="1150692"/>
              <a:ext cx="2342535" cy="2718105"/>
            </a:xfrm>
            <a:prstGeom prst="rect">
              <a:avLst/>
            </a:prstGeom>
          </p:spPr>
        </p:pic>
        <p:pic>
          <p:nvPicPr>
            <p:cNvPr id="7" name="Picture 6" descr="A video game with a room and a table&#10;&#10;Description automatically generated">
              <a:extLst>
                <a:ext uri="{FF2B5EF4-FFF2-40B4-BE49-F238E27FC236}">
                  <a16:creationId xmlns:a16="http://schemas.microsoft.com/office/drawing/2014/main" id="{DB39B5C3-7FC3-B79A-4D8F-A0D6CA5D80A7}"/>
                </a:ext>
              </a:extLst>
            </p:cNvPr>
            <p:cNvPicPr>
              <a:picLocks noChangeAspect="1"/>
            </p:cNvPicPr>
            <p:nvPr/>
          </p:nvPicPr>
          <p:blipFill>
            <a:blip r:embed="rId9"/>
            <a:stretch>
              <a:fillRect/>
            </a:stretch>
          </p:blipFill>
          <p:spPr>
            <a:xfrm>
              <a:off x="3629177" y="1150692"/>
              <a:ext cx="4933646" cy="3700235"/>
            </a:xfrm>
            <a:prstGeom prst="rect">
              <a:avLst/>
            </a:prstGeom>
          </p:spPr>
        </p:pic>
        <p:pic>
          <p:nvPicPr>
            <p:cNvPr id="14" name="Picture 13">
              <a:extLst>
                <a:ext uri="{FF2B5EF4-FFF2-40B4-BE49-F238E27FC236}">
                  <a16:creationId xmlns:a16="http://schemas.microsoft.com/office/drawing/2014/main" id="{8B90A7AB-BB86-F92B-108B-BCD63B4A986B}"/>
                </a:ext>
              </a:extLst>
            </p:cNvPr>
            <p:cNvPicPr>
              <a:picLocks noChangeAspect="1"/>
            </p:cNvPicPr>
            <p:nvPr/>
          </p:nvPicPr>
          <p:blipFill>
            <a:blip r:embed="rId10"/>
            <a:srcRect/>
            <a:stretch/>
          </p:blipFill>
          <p:spPr>
            <a:xfrm>
              <a:off x="6947194" y="2281515"/>
              <a:ext cx="514044" cy="477326"/>
            </a:xfrm>
            <a:prstGeom prst="rect">
              <a:avLst/>
            </a:prstGeom>
          </p:spPr>
        </p:pic>
        <p:pic>
          <p:nvPicPr>
            <p:cNvPr id="16" name="Picture 15">
              <a:extLst>
                <a:ext uri="{FF2B5EF4-FFF2-40B4-BE49-F238E27FC236}">
                  <a16:creationId xmlns:a16="http://schemas.microsoft.com/office/drawing/2014/main" id="{059E7222-6A11-A1D3-A6C7-18F0DDA7857F}"/>
                </a:ext>
              </a:extLst>
            </p:cNvPr>
            <p:cNvPicPr>
              <a:picLocks noChangeAspect="1"/>
            </p:cNvPicPr>
            <p:nvPr/>
          </p:nvPicPr>
          <p:blipFill>
            <a:blip r:embed="rId11"/>
            <a:srcRect/>
            <a:stretch/>
          </p:blipFill>
          <p:spPr>
            <a:xfrm>
              <a:off x="5871676" y="2310767"/>
              <a:ext cx="393044" cy="467910"/>
            </a:xfrm>
            <a:prstGeom prst="rect">
              <a:avLst/>
            </a:prstGeom>
          </p:spPr>
        </p:pic>
        <p:pic>
          <p:nvPicPr>
            <p:cNvPr id="18" name="Picture 17">
              <a:extLst>
                <a:ext uri="{FF2B5EF4-FFF2-40B4-BE49-F238E27FC236}">
                  <a16:creationId xmlns:a16="http://schemas.microsoft.com/office/drawing/2014/main" id="{1EB072B8-03C1-0F7A-B6AB-2696FEEDEF28}"/>
                </a:ext>
              </a:extLst>
            </p:cNvPr>
            <p:cNvPicPr>
              <a:picLocks noChangeAspect="1"/>
            </p:cNvPicPr>
            <p:nvPr/>
          </p:nvPicPr>
          <p:blipFill>
            <a:blip r:embed="rId12"/>
            <a:srcRect/>
            <a:stretch/>
          </p:blipFill>
          <p:spPr>
            <a:xfrm>
              <a:off x="4590900" y="2195233"/>
              <a:ext cx="505342" cy="467909"/>
            </a:xfrm>
            <a:prstGeom prst="rect">
              <a:avLst/>
            </a:prstGeom>
          </p:spPr>
        </p:pic>
        <p:sp>
          <p:nvSpPr>
            <p:cNvPr id="22" name="TextBox 21">
              <a:extLst>
                <a:ext uri="{FF2B5EF4-FFF2-40B4-BE49-F238E27FC236}">
                  <a16:creationId xmlns:a16="http://schemas.microsoft.com/office/drawing/2014/main" id="{400D1A13-BEA8-E9A2-73C0-C684FAE43D89}"/>
                </a:ext>
              </a:extLst>
            </p:cNvPr>
            <p:cNvSpPr txBox="1"/>
            <p:nvPr/>
          </p:nvSpPr>
          <p:spPr>
            <a:xfrm>
              <a:off x="5385960" y="2626203"/>
              <a:ext cx="1364477" cy="1077218"/>
            </a:xfrm>
            <a:prstGeom prst="rect">
              <a:avLst/>
            </a:prstGeom>
            <a:noFill/>
          </p:spPr>
          <p:txBody>
            <a:bodyPr wrap="none" rtlCol="0">
              <a:spAutoFit/>
            </a:bodyPr>
            <a:lstStyle/>
            <a:p>
              <a:pPr algn="ctr"/>
              <a:r>
                <a:rPr lang="en-GB" sz="3200" dirty="0">
                  <a:solidFill>
                    <a:schemeClr val="bg1"/>
                  </a:solidFill>
                  <a:effectLst>
                    <a:outerShdw dist="50800" dir="2700000" algn="tl" rotWithShape="0">
                      <a:prstClr val="black"/>
                    </a:outerShdw>
                  </a:effectLst>
                  <a:latin typeface="Pokemon Fire Red" pitchFamily="2" charset="0"/>
                </a:rPr>
                <a:t>Simulated</a:t>
              </a:r>
              <a:br>
                <a:rPr lang="en-GB" sz="3200" dirty="0">
                  <a:solidFill>
                    <a:schemeClr val="bg1"/>
                  </a:solidFill>
                  <a:effectLst>
                    <a:outerShdw dist="50800" dir="2700000" algn="tl" rotWithShape="0">
                      <a:prstClr val="black"/>
                    </a:outerShdw>
                  </a:effectLst>
                  <a:latin typeface="Pokemon Fire Red" pitchFamily="2" charset="0"/>
                </a:rPr>
              </a:br>
              <a:r>
                <a:rPr lang="en-GB" sz="3200" dirty="0">
                  <a:solidFill>
                    <a:schemeClr val="bg1"/>
                  </a:solidFill>
                  <a:effectLst>
                    <a:outerShdw dist="50800" dir="2700000" algn="tl" rotWithShape="0">
                      <a:prstClr val="black"/>
                    </a:outerShdw>
                  </a:effectLst>
                  <a:latin typeface="Pokemon Fire Red" pitchFamily="2" charset="0"/>
                </a:rPr>
                <a:t>Annealing</a:t>
              </a:r>
            </a:p>
          </p:txBody>
        </p:sp>
        <p:sp>
          <p:nvSpPr>
            <p:cNvPr id="23" name="TextBox 22">
              <a:extLst>
                <a:ext uri="{FF2B5EF4-FFF2-40B4-BE49-F238E27FC236}">
                  <a16:creationId xmlns:a16="http://schemas.microsoft.com/office/drawing/2014/main" id="{60D33758-5384-E1E0-EC06-0FF27B2E59EB}"/>
                </a:ext>
              </a:extLst>
            </p:cNvPr>
            <p:cNvSpPr txBox="1"/>
            <p:nvPr/>
          </p:nvSpPr>
          <p:spPr>
            <a:xfrm>
              <a:off x="6667818" y="2504888"/>
              <a:ext cx="1236236" cy="1077218"/>
            </a:xfrm>
            <a:prstGeom prst="rect">
              <a:avLst/>
            </a:prstGeom>
            <a:noFill/>
          </p:spPr>
          <p:txBody>
            <a:bodyPr wrap="none" rtlCol="0">
              <a:spAutoFit/>
            </a:bodyPr>
            <a:lstStyle/>
            <a:p>
              <a:pPr algn="ctr"/>
              <a:r>
                <a:rPr lang="en-GB" sz="3200" dirty="0" err="1">
                  <a:solidFill>
                    <a:schemeClr val="bg1"/>
                  </a:solidFill>
                  <a:effectLst>
                    <a:outerShdw dist="50800" dir="2700000" algn="tl" rotWithShape="0">
                      <a:prstClr val="black"/>
                    </a:outerShdw>
                  </a:effectLst>
                  <a:latin typeface="Pokemon Fire Red" pitchFamily="2" charset="0"/>
                </a:rPr>
                <a:t>Algoritmi</a:t>
              </a:r>
              <a:endParaRPr lang="en-GB" sz="3200" dirty="0">
                <a:solidFill>
                  <a:schemeClr val="bg1"/>
                </a:solidFill>
                <a:effectLst>
                  <a:outerShdw dist="50800" dir="2700000" algn="tl" rotWithShape="0">
                    <a:prstClr val="black"/>
                  </a:outerShdw>
                </a:effectLst>
                <a:latin typeface="Pokemon Fire Red" pitchFamily="2" charset="0"/>
              </a:endParaRPr>
            </a:p>
            <a:p>
              <a:pPr algn="ctr"/>
              <a:r>
                <a:rPr lang="en-GB" sz="3200" dirty="0" err="1">
                  <a:solidFill>
                    <a:schemeClr val="bg1"/>
                  </a:solidFill>
                  <a:effectLst>
                    <a:outerShdw dist="50800" dir="2700000" algn="tl" rotWithShape="0">
                      <a:prstClr val="black"/>
                    </a:outerShdw>
                  </a:effectLst>
                  <a:latin typeface="Pokemon Fire Red" pitchFamily="2" charset="0"/>
                </a:rPr>
                <a:t>Genetici</a:t>
              </a:r>
              <a:endParaRPr lang="en-GB" sz="3200" dirty="0">
                <a:solidFill>
                  <a:schemeClr val="bg1"/>
                </a:solidFill>
                <a:effectLst>
                  <a:outerShdw dist="50800" dir="2700000" algn="tl" rotWithShape="0">
                    <a:prstClr val="black"/>
                  </a:outerShdw>
                </a:effectLst>
                <a:latin typeface="Pokemon Fire Red" pitchFamily="2" charset="0"/>
              </a:endParaRPr>
            </a:p>
          </p:txBody>
        </p:sp>
        <p:sp>
          <p:nvSpPr>
            <p:cNvPr id="24" name="TextBox 23">
              <a:extLst>
                <a:ext uri="{FF2B5EF4-FFF2-40B4-BE49-F238E27FC236}">
                  <a16:creationId xmlns:a16="http://schemas.microsoft.com/office/drawing/2014/main" id="{B42062E5-EDFB-C2D6-A50C-6CB18F7EE068}"/>
                </a:ext>
              </a:extLst>
            </p:cNvPr>
            <p:cNvSpPr txBox="1"/>
            <p:nvPr/>
          </p:nvSpPr>
          <p:spPr>
            <a:xfrm>
              <a:off x="4313326" y="2735340"/>
              <a:ext cx="1107996" cy="1077218"/>
            </a:xfrm>
            <a:prstGeom prst="rect">
              <a:avLst/>
            </a:prstGeom>
            <a:noFill/>
          </p:spPr>
          <p:txBody>
            <a:bodyPr wrap="none" rtlCol="0">
              <a:spAutoFit/>
            </a:bodyPr>
            <a:lstStyle/>
            <a:p>
              <a:pPr algn="ctr"/>
              <a:r>
                <a:rPr lang="en-GB" sz="3200" dirty="0">
                  <a:solidFill>
                    <a:schemeClr val="bg1"/>
                  </a:solidFill>
                  <a:effectLst>
                    <a:outerShdw dist="50800" dir="2700000" algn="tl" rotWithShape="0">
                      <a:prstClr val="black"/>
                    </a:outerShdw>
                  </a:effectLst>
                  <a:latin typeface="Pokemon Fire Red" pitchFamily="2" charset="0"/>
                </a:rPr>
                <a:t>Hill</a:t>
              </a:r>
            </a:p>
            <a:p>
              <a:pPr algn="ctr"/>
              <a:r>
                <a:rPr lang="en-GB" sz="3200" dirty="0">
                  <a:solidFill>
                    <a:schemeClr val="bg1"/>
                  </a:solidFill>
                  <a:effectLst>
                    <a:outerShdw dist="50800" dir="2700000" algn="tl" rotWithShape="0">
                      <a:prstClr val="black"/>
                    </a:outerShdw>
                  </a:effectLst>
                  <a:latin typeface="Pokemon Fire Red" pitchFamily="2" charset="0"/>
                </a:rPr>
                <a:t>Climbing</a:t>
              </a:r>
            </a:p>
          </p:txBody>
        </p:sp>
      </p:grpSp>
      <p:sp>
        <p:nvSpPr>
          <p:cNvPr id="9" name="TextBox 8">
            <a:extLst>
              <a:ext uri="{FF2B5EF4-FFF2-40B4-BE49-F238E27FC236}">
                <a16:creationId xmlns:a16="http://schemas.microsoft.com/office/drawing/2014/main" id="{586CEC37-A05A-7AF2-21D8-9890F57CEFDA}"/>
              </a:ext>
            </a:extLst>
          </p:cNvPr>
          <p:cNvSpPr txBox="1"/>
          <p:nvPr/>
        </p:nvSpPr>
        <p:spPr>
          <a:xfrm>
            <a:off x="471154" y="4885544"/>
            <a:ext cx="11249691" cy="1815882"/>
          </a:xfrm>
          <a:prstGeom prst="rect">
            <a:avLst/>
          </a:prstGeom>
          <a:noFill/>
        </p:spPr>
        <p:txBody>
          <a:bodyPr wrap="square" rtlCol="0">
            <a:spAutoFit/>
          </a:bodyPr>
          <a:lstStyle/>
          <a:p>
            <a:pPr algn="ctr">
              <a:lnSpc>
                <a:spcPct val="70000"/>
              </a:lnSpc>
            </a:pPr>
            <a:r>
              <a:rPr lang="it-IT" sz="3200" dirty="0">
                <a:solidFill>
                  <a:schemeClr val="bg1"/>
                </a:solidFill>
                <a:effectLst>
                  <a:outerShdw dist="50800" dir="2700000" algn="tl" rotWithShape="0">
                    <a:prstClr val="black"/>
                  </a:outerShdw>
                </a:effectLst>
                <a:latin typeface="Pokemon Fire Red" pitchFamily="2" charset="0"/>
              </a:rPr>
              <a:t>Il primo </a:t>
            </a:r>
            <a:r>
              <a:rPr lang="it-IT" sz="3200" dirty="0" err="1">
                <a:solidFill>
                  <a:schemeClr val="bg1"/>
                </a:solidFill>
                <a:effectLst>
                  <a:outerShdw dist="50800" dir="2700000" algn="tl" rotWithShape="0">
                    <a:prstClr val="black"/>
                  </a:outerShdw>
                </a:effectLst>
                <a:latin typeface="Pokemon Fire Red" pitchFamily="2" charset="0"/>
              </a:rPr>
              <a:t>sottoproblema</a:t>
            </a:r>
            <a:r>
              <a:rPr lang="it-IT" sz="3200" dirty="0">
                <a:solidFill>
                  <a:schemeClr val="bg1"/>
                </a:solidFill>
                <a:effectLst>
                  <a:outerShdw dist="50800" dir="2700000" algn="tl" rotWithShape="0">
                    <a:prstClr val="black"/>
                  </a:outerShdw>
                </a:effectLst>
                <a:latin typeface="Pokemon Fire Red" pitchFamily="2" charset="0"/>
              </a:rPr>
              <a:t> riguarda l'individuazione delle migliori squadre possibili attraverso l'uso di algoritmi di ottimizzazione di Ricerca Locale, come l’Hill Climbing, il </a:t>
            </a:r>
            <a:r>
              <a:rPr lang="it-IT" sz="3200" dirty="0" err="1">
                <a:solidFill>
                  <a:schemeClr val="bg1"/>
                </a:solidFill>
                <a:effectLst>
                  <a:outerShdw dist="50800" dir="2700000" algn="tl" rotWithShape="0">
                    <a:prstClr val="black"/>
                  </a:outerShdw>
                </a:effectLst>
                <a:latin typeface="Pokemon Fire Red" pitchFamily="2" charset="0"/>
              </a:rPr>
              <a:t>Simulated</a:t>
            </a:r>
            <a:r>
              <a:rPr lang="it-IT" sz="3200" dirty="0">
                <a:solidFill>
                  <a:schemeClr val="bg1"/>
                </a:solidFill>
                <a:effectLst>
                  <a:outerShdw dist="50800" dir="2700000" algn="tl" rotWithShape="0">
                    <a:prstClr val="black"/>
                  </a:outerShdw>
                </a:effectLst>
                <a:latin typeface="Pokemon Fire Red" pitchFamily="2" charset="0"/>
              </a:rPr>
              <a:t> </a:t>
            </a:r>
            <a:r>
              <a:rPr lang="it-IT" sz="3200" dirty="0" err="1">
                <a:solidFill>
                  <a:schemeClr val="bg1"/>
                </a:solidFill>
                <a:effectLst>
                  <a:outerShdw dist="50800" dir="2700000" algn="tl" rotWithShape="0">
                    <a:prstClr val="black"/>
                  </a:outerShdw>
                </a:effectLst>
                <a:latin typeface="Pokemon Fire Red" pitchFamily="2" charset="0"/>
              </a:rPr>
              <a:t>Annealing</a:t>
            </a:r>
            <a:r>
              <a:rPr lang="it-IT" sz="3200" dirty="0">
                <a:solidFill>
                  <a:schemeClr val="bg1"/>
                </a:solidFill>
                <a:effectLst>
                  <a:outerShdw dist="50800" dir="2700000" algn="tl" rotWithShape="0">
                    <a:prstClr val="black"/>
                  </a:outerShdw>
                </a:effectLst>
                <a:latin typeface="Pokemon Fire Red" pitchFamily="2" charset="0"/>
              </a:rPr>
              <a:t> e gli Algoritmi Genetici. Questi algoritmi ci consentono di esplorare una </a:t>
            </a:r>
            <a:r>
              <a:rPr lang="it-IT" sz="3200" dirty="0" err="1">
                <a:solidFill>
                  <a:schemeClr val="bg1"/>
                </a:solidFill>
                <a:effectLst>
                  <a:outerShdw dist="50800" dir="2700000" algn="tl" rotWithShape="0">
                    <a:prstClr val="black"/>
                  </a:outerShdw>
                </a:effectLst>
                <a:latin typeface="Pokemon Fire Red" pitchFamily="2" charset="0"/>
              </a:rPr>
              <a:t>varieta’</a:t>
            </a:r>
            <a:r>
              <a:rPr lang="it-IT" sz="3200" dirty="0">
                <a:solidFill>
                  <a:schemeClr val="bg1"/>
                </a:solidFill>
                <a:effectLst>
                  <a:outerShdw dist="50800" dir="2700000" algn="tl" rotWithShape="0">
                    <a:prstClr val="black"/>
                  </a:outerShdw>
                </a:effectLst>
                <a:latin typeface="Pokemon Fire Red" pitchFamily="2" charset="0"/>
              </a:rPr>
              <a:t> di soluzioni valide che eccellono in diversi aspetti legati alle statistiche dei Pokémon che formeranno la squadra.</a:t>
            </a:r>
            <a:endParaRPr lang="en-GB" sz="3200" dirty="0">
              <a:solidFill>
                <a:schemeClr val="bg1"/>
              </a:solidFill>
              <a:effectLst>
                <a:outerShdw dist="50800" dir="2700000" algn="tl" rotWithShape="0">
                  <a:prstClr val="black"/>
                </a:outerShdw>
              </a:effectLst>
              <a:latin typeface="Pokemon Fire Red" pitchFamily="2" charset="0"/>
            </a:endParaRPr>
          </a:p>
        </p:txBody>
      </p:sp>
    </p:spTree>
    <p:extLst>
      <p:ext uri="{BB962C8B-B14F-4D97-AF65-F5344CB8AC3E}">
        <p14:creationId xmlns:p14="http://schemas.microsoft.com/office/powerpoint/2010/main" val="900366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iterate type="lt">
                                    <p:tmPct val="10000"/>
                                  </p:iterate>
                                  <p:childTnLst>
                                    <p:set>
                                      <p:cBhvr>
                                        <p:cTn id="6" dur="1" fill="hold">
                                          <p:stCondLst>
                                            <p:cond delay="0"/>
                                          </p:stCondLst>
                                        </p:cTn>
                                        <p:tgtEl>
                                          <p:spTgt spid="9">
                                            <p:txEl>
                                              <p:pRg st="0" end="0"/>
                                            </p:txEl>
                                          </p:spTgt>
                                        </p:tgtEl>
                                        <p:attrNameLst>
                                          <p:attrName>style.visibility</p:attrName>
                                        </p:attrNameLst>
                                      </p:cBhvr>
                                      <p:to>
                                        <p:strVal val="visible"/>
                                      </p:to>
                                    </p:set>
                                    <p:animEffect transition="in" filter="dissolve">
                                      <p:cBhvr>
                                        <p:cTn id="7" dur="3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7E27B-1FEC-E329-C75D-5470E2320DA5}"/>
            </a:ext>
          </a:extLst>
        </p:cNvPr>
        <p:cNvGrpSpPr/>
        <p:nvPr/>
      </p:nvGrpSpPr>
      <p:grpSpPr>
        <a:xfrm>
          <a:off x="0" y="0"/>
          <a:ext cx="0" cy="0"/>
          <a:chOff x="0" y="0"/>
          <a:chExt cx="0" cy="0"/>
        </a:xfrm>
      </p:grpSpPr>
      <p:pic>
        <p:nvPicPr>
          <p:cNvPr id="2" name="Picture 11" descr="A pixel art of a building&#10;&#10;Description automatically generated">
            <a:extLst>
              <a:ext uri="{FF2B5EF4-FFF2-40B4-BE49-F238E27FC236}">
                <a16:creationId xmlns:a16="http://schemas.microsoft.com/office/drawing/2014/main" id="{334C3047-0848-AB4B-5421-08D4311D9DB4}"/>
              </a:ext>
            </a:extLst>
          </p:cNvPr>
          <p:cNvPicPr>
            <a:picLocks noChangeAspect="1"/>
          </p:cNvPicPr>
          <p:nvPr/>
        </p:nvPicPr>
        <p:blipFill>
          <a:blip r:embed="rId3"/>
          <a:stretch>
            <a:fillRect/>
          </a:stretch>
        </p:blipFill>
        <p:spPr>
          <a:xfrm>
            <a:off x="918288" y="1255622"/>
            <a:ext cx="3522794" cy="4192678"/>
          </a:xfrm>
          <a:prstGeom prst="rect">
            <a:avLst/>
          </a:prstGeom>
        </p:spPr>
      </p:pic>
      <p:grpSp>
        <p:nvGrpSpPr>
          <p:cNvPr id="11" name="Gruppo 10">
            <a:extLst>
              <a:ext uri="{FF2B5EF4-FFF2-40B4-BE49-F238E27FC236}">
                <a16:creationId xmlns:a16="http://schemas.microsoft.com/office/drawing/2014/main" id="{ACB43E4A-4EAF-FBB7-BE45-9DE741014083}"/>
              </a:ext>
            </a:extLst>
          </p:cNvPr>
          <p:cNvGrpSpPr/>
          <p:nvPr/>
        </p:nvGrpSpPr>
        <p:grpSpPr>
          <a:xfrm>
            <a:off x="0" y="-535885"/>
            <a:ext cx="18671458" cy="10668027"/>
            <a:chOff x="0" y="-535885"/>
            <a:chExt cx="18671458" cy="10668027"/>
          </a:xfrm>
        </p:grpSpPr>
        <p:pic>
          <p:nvPicPr>
            <p:cNvPr id="19" name="Picture 18" descr="A pixelated image of a purple monster&#10;&#10;Description automatically generated">
              <a:extLst>
                <a:ext uri="{FF2B5EF4-FFF2-40B4-BE49-F238E27FC236}">
                  <a16:creationId xmlns:a16="http://schemas.microsoft.com/office/drawing/2014/main" id="{2D39FB47-0AB1-8ECE-45DA-8CF63A5AF300}"/>
                </a:ext>
              </a:extLst>
            </p:cNvPr>
            <p:cNvPicPr>
              <a:picLocks noChangeAspect="1"/>
            </p:cNvPicPr>
            <p:nvPr/>
          </p:nvPicPr>
          <p:blipFill>
            <a:blip r:embed="rId4">
              <a:alphaModFix amt="50000"/>
            </a:blip>
            <a:stretch>
              <a:fillRect/>
            </a:stretch>
          </p:blipFill>
          <p:spPr>
            <a:xfrm>
              <a:off x="12653530" y="4853636"/>
              <a:ext cx="1378306" cy="1636368"/>
            </a:xfrm>
            <a:prstGeom prst="rect">
              <a:avLst/>
            </a:prstGeom>
          </p:spPr>
        </p:pic>
        <p:pic>
          <p:nvPicPr>
            <p:cNvPr id="20" name="Picture 19" descr="A pixelated image of a bird&#10;&#10;Description automatically generated">
              <a:extLst>
                <a:ext uri="{FF2B5EF4-FFF2-40B4-BE49-F238E27FC236}">
                  <a16:creationId xmlns:a16="http://schemas.microsoft.com/office/drawing/2014/main" id="{8EE08D03-9E92-7D4F-A235-5BBF930E23A4}"/>
                </a:ext>
              </a:extLst>
            </p:cNvPr>
            <p:cNvPicPr>
              <a:picLocks noChangeAspect="1"/>
            </p:cNvPicPr>
            <p:nvPr/>
          </p:nvPicPr>
          <p:blipFill>
            <a:blip r:embed="rId5">
              <a:alphaModFix amt="50000"/>
            </a:blip>
            <a:stretch>
              <a:fillRect/>
            </a:stretch>
          </p:blipFill>
          <p:spPr>
            <a:xfrm>
              <a:off x="1977306" y="6490004"/>
              <a:ext cx="1378306" cy="1636368"/>
            </a:xfrm>
            <a:prstGeom prst="rect">
              <a:avLst/>
            </a:prstGeom>
          </p:spPr>
        </p:pic>
        <p:pic>
          <p:nvPicPr>
            <p:cNvPr id="21" name="Picture 20" descr="A pixelated bird in a black background&#10;&#10;Description automatically generated">
              <a:extLst>
                <a:ext uri="{FF2B5EF4-FFF2-40B4-BE49-F238E27FC236}">
                  <a16:creationId xmlns:a16="http://schemas.microsoft.com/office/drawing/2014/main" id="{6439E142-8C2E-F0F7-974F-2AC399FED72C}"/>
                </a:ext>
              </a:extLst>
            </p:cNvPr>
            <p:cNvPicPr>
              <a:picLocks noChangeAspect="1"/>
            </p:cNvPicPr>
            <p:nvPr/>
          </p:nvPicPr>
          <p:blipFill>
            <a:blip r:embed="rId6">
              <a:alphaModFix amt="50000"/>
            </a:blip>
            <a:stretch>
              <a:fillRect/>
            </a:stretch>
          </p:blipFill>
          <p:spPr>
            <a:xfrm>
              <a:off x="8271710" y="7308188"/>
              <a:ext cx="1378306" cy="1636368"/>
            </a:xfrm>
            <a:prstGeom prst="rect">
              <a:avLst/>
            </a:prstGeom>
          </p:spPr>
        </p:pic>
        <p:grpSp>
          <p:nvGrpSpPr>
            <p:cNvPr id="4" name="Group 3">
              <a:extLst>
                <a:ext uri="{FF2B5EF4-FFF2-40B4-BE49-F238E27FC236}">
                  <a16:creationId xmlns:a16="http://schemas.microsoft.com/office/drawing/2014/main" id="{A3902F7C-D96E-40B6-9F92-0C2CCF7E5525}"/>
                </a:ext>
              </a:extLst>
            </p:cNvPr>
            <p:cNvGrpSpPr/>
            <p:nvPr/>
          </p:nvGrpSpPr>
          <p:grpSpPr>
            <a:xfrm>
              <a:off x="333633" y="-207644"/>
              <a:ext cx="4986183" cy="1249050"/>
              <a:chOff x="217854" y="180532"/>
              <a:chExt cx="3255854" cy="686976"/>
            </a:xfrm>
          </p:grpSpPr>
          <p:pic>
            <p:nvPicPr>
              <p:cNvPr id="5" name="Picture 4" descr="A rectangular frame with a white background&#10;&#10;Description automatically generated">
                <a:extLst>
                  <a:ext uri="{FF2B5EF4-FFF2-40B4-BE49-F238E27FC236}">
                    <a16:creationId xmlns:a16="http://schemas.microsoft.com/office/drawing/2014/main" id="{9D31E759-E580-65C6-30DA-A3C7344F297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17854" y="196067"/>
                <a:ext cx="3255854" cy="671441"/>
              </a:xfrm>
              <a:prstGeom prst="rect">
                <a:avLst/>
              </a:prstGeom>
            </p:spPr>
          </p:pic>
          <p:sp>
            <p:nvSpPr>
              <p:cNvPr id="6" name="Text Placeholder 10">
                <a:extLst>
                  <a:ext uri="{FF2B5EF4-FFF2-40B4-BE49-F238E27FC236}">
                    <a16:creationId xmlns:a16="http://schemas.microsoft.com/office/drawing/2014/main" id="{2D3DD10B-BCAC-9460-2D94-3F8B0C8C3E00}"/>
                  </a:ext>
                </a:extLst>
              </p:cNvPr>
              <p:cNvSpPr txBox="1">
                <a:spLocks/>
              </p:cNvSpPr>
              <p:nvPr/>
            </p:nvSpPr>
            <p:spPr>
              <a:xfrm>
                <a:off x="325072" y="180532"/>
                <a:ext cx="3041416" cy="60872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600" b="1" dirty="0">
                    <a:solidFill>
                      <a:schemeClr val="tx1">
                        <a:lumMod val="65000"/>
                        <a:lumOff val="35000"/>
                      </a:schemeClr>
                    </a:solidFill>
                  </a:rPr>
                  <a:t>1° SOTTOPROBLEMA</a:t>
                </a:r>
              </a:p>
            </p:txBody>
          </p:sp>
        </p:grpSp>
        <p:grpSp>
          <p:nvGrpSpPr>
            <p:cNvPr id="10" name="Gruppo 9">
              <a:extLst>
                <a:ext uri="{FF2B5EF4-FFF2-40B4-BE49-F238E27FC236}">
                  <a16:creationId xmlns:a16="http://schemas.microsoft.com/office/drawing/2014/main" id="{6B69DBED-D1DD-5E47-31D3-41DD05C67436}"/>
                </a:ext>
              </a:extLst>
            </p:cNvPr>
            <p:cNvGrpSpPr/>
            <p:nvPr/>
          </p:nvGrpSpPr>
          <p:grpSpPr>
            <a:xfrm>
              <a:off x="0" y="-535885"/>
              <a:ext cx="18671458" cy="10668027"/>
              <a:chOff x="0" y="-535885"/>
              <a:chExt cx="18671458" cy="10668027"/>
            </a:xfrm>
          </p:grpSpPr>
          <p:pic>
            <p:nvPicPr>
              <p:cNvPr id="3" name="Picture 2" descr="A video game screen with buildings and trees&#10;&#10;Description automatically generated">
                <a:extLst>
                  <a:ext uri="{FF2B5EF4-FFF2-40B4-BE49-F238E27FC236}">
                    <a16:creationId xmlns:a16="http://schemas.microsoft.com/office/drawing/2014/main" id="{43CE97E3-BA80-C830-00BF-F8783BB1134F}"/>
                  </a:ext>
                </a:extLst>
              </p:cNvPr>
              <p:cNvPicPr>
                <a:picLocks noChangeAspect="1"/>
              </p:cNvPicPr>
              <p:nvPr/>
            </p:nvPicPr>
            <p:blipFill>
              <a:blip r:embed="rId8">
                <a:alphaModFix amt="50000"/>
              </a:blip>
              <a:stretch>
                <a:fillRect/>
              </a:stretch>
            </p:blipFill>
            <p:spPr>
              <a:xfrm>
                <a:off x="0" y="-535885"/>
                <a:ext cx="18671458" cy="10668027"/>
              </a:xfrm>
              <a:prstGeom prst="rect">
                <a:avLst/>
              </a:prstGeom>
            </p:spPr>
          </p:pic>
          <p:pic>
            <p:nvPicPr>
              <p:cNvPr id="7" name="Picture 6" descr="A video game with a room and a table&#10;&#10;Description automatically generated">
                <a:extLst>
                  <a:ext uri="{FF2B5EF4-FFF2-40B4-BE49-F238E27FC236}">
                    <a16:creationId xmlns:a16="http://schemas.microsoft.com/office/drawing/2014/main" id="{3D578ACC-2331-6BA3-0366-4201CBFA3A66}"/>
                  </a:ext>
                </a:extLst>
              </p:cNvPr>
              <p:cNvPicPr>
                <a:picLocks noChangeAspect="1"/>
              </p:cNvPicPr>
              <p:nvPr/>
            </p:nvPicPr>
            <p:blipFill>
              <a:blip r:embed="rId9"/>
              <a:stretch>
                <a:fillRect/>
              </a:stretch>
            </p:blipFill>
            <p:spPr>
              <a:xfrm>
                <a:off x="5557909" y="1556288"/>
                <a:ext cx="7555640" cy="6727717"/>
              </a:xfrm>
              <a:prstGeom prst="rect">
                <a:avLst/>
              </a:prstGeom>
            </p:spPr>
          </p:pic>
        </p:grpSp>
        <p:pic>
          <p:nvPicPr>
            <p:cNvPr id="14" name="Picture 13">
              <a:extLst>
                <a:ext uri="{FF2B5EF4-FFF2-40B4-BE49-F238E27FC236}">
                  <a16:creationId xmlns:a16="http://schemas.microsoft.com/office/drawing/2014/main" id="{58D25504-DFCC-3169-3CA2-1B6EA456003D}"/>
                </a:ext>
              </a:extLst>
            </p:cNvPr>
            <p:cNvPicPr>
              <a:picLocks noChangeAspect="1"/>
            </p:cNvPicPr>
            <p:nvPr/>
          </p:nvPicPr>
          <p:blipFill>
            <a:blip r:embed="rId10"/>
            <a:srcRect/>
            <a:stretch/>
          </p:blipFill>
          <p:spPr>
            <a:xfrm>
              <a:off x="10639291" y="3612335"/>
              <a:ext cx="787234" cy="867868"/>
            </a:xfrm>
            <a:prstGeom prst="rect">
              <a:avLst/>
            </a:prstGeom>
          </p:spPr>
        </p:pic>
        <p:pic>
          <p:nvPicPr>
            <p:cNvPr id="16" name="Picture 15">
              <a:extLst>
                <a:ext uri="{FF2B5EF4-FFF2-40B4-BE49-F238E27FC236}">
                  <a16:creationId xmlns:a16="http://schemas.microsoft.com/office/drawing/2014/main" id="{D1D2D06B-330F-4395-D82B-1118AAEF262A}"/>
                </a:ext>
              </a:extLst>
            </p:cNvPr>
            <p:cNvPicPr>
              <a:picLocks noChangeAspect="1"/>
            </p:cNvPicPr>
            <p:nvPr/>
          </p:nvPicPr>
          <p:blipFill>
            <a:blip r:embed="rId11"/>
            <a:srcRect/>
            <a:stretch/>
          </p:blipFill>
          <p:spPr>
            <a:xfrm>
              <a:off x="8992188" y="3665520"/>
              <a:ext cx="601928" cy="850748"/>
            </a:xfrm>
            <a:prstGeom prst="rect">
              <a:avLst/>
            </a:prstGeom>
          </p:spPr>
        </p:pic>
        <p:pic>
          <p:nvPicPr>
            <p:cNvPr id="18" name="Picture 17">
              <a:extLst>
                <a:ext uri="{FF2B5EF4-FFF2-40B4-BE49-F238E27FC236}">
                  <a16:creationId xmlns:a16="http://schemas.microsoft.com/office/drawing/2014/main" id="{B74FD483-5460-9ED8-1E61-381098A43D40}"/>
                </a:ext>
              </a:extLst>
            </p:cNvPr>
            <p:cNvPicPr>
              <a:picLocks noChangeAspect="1"/>
            </p:cNvPicPr>
            <p:nvPr/>
          </p:nvPicPr>
          <p:blipFill>
            <a:blip r:embed="rId12"/>
            <a:srcRect/>
            <a:stretch/>
          </p:blipFill>
          <p:spPr>
            <a:xfrm>
              <a:off x="7030741" y="3455458"/>
              <a:ext cx="773907" cy="850746"/>
            </a:xfrm>
            <a:prstGeom prst="rect">
              <a:avLst/>
            </a:prstGeom>
          </p:spPr>
        </p:pic>
        <p:sp>
          <p:nvSpPr>
            <p:cNvPr id="22" name="TextBox 21">
              <a:extLst>
                <a:ext uri="{FF2B5EF4-FFF2-40B4-BE49-F238E27FC236}">
                  <a16:creationId xmlns:a16="http://schemas.microsoft.com/office/drawing/2014/main" id="{6E09D5B6-EF04-A7B2-2A9A-3657ADABFB43}"/>
                </a:ext>
              </a:extLst>
            </p:cNvPr>
            <p:cNvSpPr txBox="1"/>
            <p:nvPr/>
          </p:nvSpPr>
          <p:spPr>
            <a:xfrm>
              <a:off x="8248337" y="4239042"/>
              <a:ext cx="2089630" cy="1958583"/>
            </a:xfrm>
            <a:prstGeom prst="rect">
              <a:avLst/>
            </a:prstGeom>
            <a:noFill/>
          </p:spPr>
          <p:txBody>
            <a:bodyPr wrap="none" rtlCol="0">
              <a:spAutoFit/>
            </a:bodyPr>
            <a:lstStyle/>
            <a:p>
              <a:pPr algn="ctr"/>
              <a:r>
                <a:rPr lang="en-GB" sz="3200" dirty="0">
                  <a:solidFill>
                    <a:schemeClr val="bg1"/>
                  </a:solidFill>
                  <a:effectLst>
                    <a:outerShdw dist="50800" dir="2700000" algn="tl" rotWithShape="0">
                      <a:prstClr val="black"/>
                    </a:outerShdw>
                  </a:effectLst>
                  <a:latin typeface="Pokemon Fire Red" pitchFamily="2" charset="0"/>
                </a:rPr>
                <a:t>Simulated</a:t>
              </a:r>
              <a:br>
                <a:rPr lang="en-GB" sz="3200" dirty="0">
                  <a:solidFill>
                    <a:schemeClr val="bg1"/>
                  </a:solidFill>
                  <a:effectLst>
                    <a:outerShdw dist="50800" dir="2700000" algn="tl" rotWithShape="0">
                      <a:prstClr val="black"/>
                    </a:outerShdw>
                  </a:effectLst>
                  <a:latin typeface="Pokemon Fire Red" pitchFamily="2" charset="0"/>
                </a:rPr>
              </a:br>
              <a:r>
                <a:rPr lang="en-GB" sz="3200" dirty="0">
                  <a:solidFill>
                    <a:schemeClr val="bg1"/>
                  </a:solidFill>
                  <a:effectLst>
                    <a:outerShdw dist="50800" dir="2700000" algn="tl" rotWithShape="0">
                      <a:prstClr val="black"/>
                    </a:outerShdw>
                  </a:effectLst>
                  <a:latin typeface="Pokemon Fire Red" pitchFamily="2" charset="0"/>
                </a:rPr>
                <a:t>Annealing</a:t>
              </a:r>
            </a:p>
          </p:txBody>
        </p:sp>
        <p:sp>
          <p:nvSpPr>
            <p:cNvPr id="23" name="TextBox 22">
              <a:extLst>
                <a:ext uri="{FF2B5EF4-FFF2-40B4-BE49-F238E27FC236}">
                  <a16:creationId xmlns:a16="http://schemas.microsoft.com/office/drawing/2014/main" id="{39D8ABE3-98A0-5945-AFCC-70159846E9E4}"/>
                </a:ext>
              </a:extLst>
            </p:cNvPr>
            <p:cNvSpPr txBox="1"/>
            <p:nvPr/>
          </p:nvSpPr>
          <p:spPr>
            <a:xfrm>
              <a:off x="10046302" y="4239042"/>
              <a:ext cx="1893236" cy="1958583"/>
            </a:xfrm>
            <a:prstGeom prst="rect">
              <a:avLst/>
            </a:prstGeom>
            <a:noFill/>
          </p:spPr>
          <p:txBody>
            <a:bodyPr wrap="none" rtlCol="0">
              <a:spAutoFit/>
            </a:bodyPr>
            <a:lstStyle/>
            <a:p>
              <a:pPr algn="ctr"/>
              <a:r>
                <a:rPr lang="en-GB" sz="3200" dirty="0" err="1">
                  <a:solidFill>
                    <a:schemeClr val="bg1"/>
                  </a:solidFill>
                  <a:effectLst>
                    <a:outerShdw dist="50800" dir="2700000" algn="tl" rotWithShape="0">
                      <a:prstClr val="black"/>
                    </a:outerShdw>
                  </a:effectLst>
                  <a:latin typeface="Pokemon Fire Red" pitchFamily="2" charset="0"/>
                </a:rPr>
                <a:t>Algoritmi</a:t>
              </a:r>
              <a:endParaRPr lang="en-GB" sz="3200" dirty="0">
                <a:solidFill>
                  <a:schemeClr val="bg1"/>
                </a:solidFill>
                <a:effectLst>
                  <a:outerShdw dist="50800" dir="2700000" algn="tl" rotWithShape="0">
                    <a:prstClr val="black"/>
                  </a:outerShdw>
                </a:effectLst>
                <a:latin typeface="Pokemon Fire Red" pitchFamily="2" charset="0"/>
              </a:endParaRPr>
            </a:p>
            <a:p>
              <a:pPr algn="ctr"/>
              <a:r>
                <a:rPr lang="en-GB" sz="3200" dirty="0" err="1">
                  <a:solidFill>
                    <a:schemeClr val="bg1"/>
                  </a:solidFill>
                  <a:effectLst>
                    <a:outerShdw dist="50800" dir="2700000" algn="tl" rotWithShape="0">
                      <a:prstClr val="black"/>
                    </a:outerShdw>
                  </a:effectLst>
                  <a:latin typeface="Pokemon Fire Red" pitchFamily="2" charset="0"/>
                </a:rPr>
                <a:t>Genetici</a:t>
              </a:r>
              <a:endParaRPr lang="en-GB" sz="3200" dirty="0">
                <a:solidFill>
                  <a:schemeClr val="bg1"/>
                </a:solidFill>
                <a:effectLst>
                  <a:outerShdw dist="50800" dir="2700000" algn="tl" rotWithShape="0">
                    <a:prstClr val="black"/>
                  </a:outerShdw>
                </a:effectLst>
                <a:latin typeface="Pokemon Fire Red" pitchFamily="2" charset="0"/>
              </a:endParaRPr>
            </a:p>
          </p:txBody>
        </p:sp>
        <p:sp>
          <p:nvSpPr>
            <p:cNvPr id="24" name="TextBox 23">
              <a:extLst>
                <a:ext uri="{FF2B5EF4-FFF2-40B4-BE49-F238E27FC236}">
                  <a16:creationId xmlns:a16="http://schemas.microsoft.com/office/drawing/2014/main" id="{D160654E-633D-7512-25AB-963A6E1CE85E}"/>
                </a:ext>
              </a:extLst>
            </p:cNvPr>
            <p:cNvSpPr txBox="1"/>
            <p:nvPr/>
          </p:nvSpPr>
          <p:spPr>
            <a:xfrm>
              <a:off x="6605650" y="4437473"/>
              <a:ext cx="1696842" cy="1958583"/>
            </a:xfrm>
            <a:prstGeom prst="rect">
              <a:avLst/>
            </a:prstGeom>
            <a:noFill/>
          </p:spPr>
          <p:txBody>
            <a:bodyPr wrap="none" rtlCol="0">
              <a:spAutoFit/>
            </a:bodyPr>
            <a:lstStyle/>
            <a:p>
              <a:pPr algn="ctr"/>
              <a:r>
                <a:rPr lang="en-GB" sz="3200" dirty="0">
                  <a:solidFill>
                    <a:schemeClr val="bg1"/>
                  </a:solidFill>
                  <a:effectLst>
                    <a:outerShdw dist="50800" dir="2700000" algn="tl" rotWithShape="0">
                      <a:prstClr val="black"/>
                    </a:outerShdw>
                  </a:effectLst>
                  <a:latin typeface="Pokemon Fire Red" pitchFamily="2" charset="0"/>
                </a:rPr>
                <a:t>Hill</a:t>
              </a:r>
            </a:p>
            <a:p>
              <a:pPr algn="ctr"/>
              <a:r>
                <a:rPr lang="en-GB" sz="3200" dirty="0">
                  <a:solidFill>
                    <a:schemeClr val="bg1"/>
                  </a:solidFill>
                  <a:effectLst>
                    <a:outerShdw dist="50800" dir="2700000" algn="tl" rotWithShape="0">
                      <a:prstClr val="black"/>
                    </a:outerShdw>
                  </a:effectLst>
                  <a:latin typeface="Pokemon Fire Red" pitchFamily="2" charset="0"/>
                </a:rPr>
                <a:t>Climbing</a:t>
              </a:r>
            </a:p>
          </p:txBody>
        </p:sp>
      </p:grpSp>
      <p:grpSp>
        <p:nvGrpSpPr>
          <p:cNvPr id="26" name="Group 1">
            <a:extLst>
              <a:ext uri="{FF2B5EF4-FFF2-40B4-BE49-F238E27FC236}">
                <a16:creationId xmlns:a16="http://schemas.microsoft.com/office/drawing/2014/main" id="{CC08D9D2-57E1-7572-00D2-270B0E153D27}"/>
              </a:ext>
            </a:extLst>
          </p:cNvPr>
          <p:cNvGrpSpPr/>
          <p:nvPr/>
        </p:nvGrpSpPr>
        <p:grpSpPr>
          <a:xfrm>
            <a:off x="-11405" y="0"/>
            <a:ext cx="3441290" cy="6858000"/>
            <a:chOff x="-11405" y="0"/>
            <a:chExt cx="3441290" cy="6858000"/>
          </a:xfrm>
        </p:grpSpPr>
        <p:pic>
          <p:nvPicPr>
            <p:cNvPr id="27" name="Picture 56" descr="A screen shot of a video game&#10;&#10;Description automatically generated">
              <a:extLst>
                <a:ext uri="{FF2B5EF4-FFF2-40B4-BE49-F238E27FC236}">
                  <a16:creationId xmlns:a16="http://schemas.microsoft.com/office/drawing/2014/main" id="{521D9EBE-EBAF-47BC-C90C-C0E4210FBBF1}"/>
                </a:ext>
              </a:extLst>
            </p:cNvPr>
            <p:cNvPicPr>
              <a:picLocks noChangeAspect="1"/>
            </p:cNvPicPr>
            <p:nvPr/>
          </p:nvPicPr>
          <p:blipFill>
            <a:blip r:embed="rId13"/>
            <a:stretch>
              <a:fillRect/>
            </a:stretch>
          </p:blipFill>
          <p:spPr>
            <a:xfrm>
              <a:off x="-11405" y="0"/>
              <a:ext cx="3441290" cy="6858000"/>
            </a:xfrm>
            <a:prstGeom prst="rect">
              <a:avLst/>
            </a:prstGeom>
            <a:solidFill>
              <a:srgbClr val="4F4F57"/>
            </a:solidFill>
          </p:spPr>
        </p:pic>
        <p:sp>
          <p:nvSpPr>
            <p:cNvPr id="28" name="TextBox 58">
              <a:extLst>
                <a:ext uri="{FF2B5EF4-FFF2-40B4-BE49-F238E27FC236}">
                  <a16:creationId xmlns:a16="http://schemas.microsoft.com/office/drawing/2014/main" id="{6D430B4B-F695-C421-788A-371BD6938B40}"/>
                </a:ext>
              </a:extLst>
            </p:cNvPr>
            <p:cNvSpPr txBox="1"/>
            <p:nvPr/>
          </p:nvSpPr>
          <p:spPr>
            <a:xfrm>
              <a:off x="116945" y="3823539"/>
              <a:ext cx="3101937" cy="2585323"/>
            </a:xfrm>
            <a:prstGeom prst="rect">
              <a:avLst/>
            </a:prstGeom>
            <a:noFill/>
          </p:spPr>
          <p:txBody>
            <a:bodyPr wrap="square" rtlCol="0">
              <a:spAutoFit/>
            </a:bodyPr>
            <a:lstStyle/>
            <a:p>
              <a:r>
                <a:rPr lang="it-IT" dirty="0">
                  <a:solidFill>
                    <a:schemeClr val="bg1"/>
                  </a:solidFill>
                  <a:effectLst>
                    <a:outerShdw dist="50800" dir="2700000" algn="tl" rotWithShape="0">
                      <a:prstClr val="black"/>
                    </a:outerShdw>
                  </a:effectLst>
                  <a:latin typeface="Pokemon Fire Red" pitchFamily="2" charset="0"/>
                </a:rPr>
                <a:t>L'Hill Climbing </a:t>
              </a:r>
              <a:r>
                <a:rPr lang="it-IT" dirty="0" err="1">
                  <a:solidFill>
                    <a:schemeClr val="bg1"/>
                  </a:solidFill>
                  <a:effectLst>
                    <a:outerShdw dist="50800" dir="2700000" algn="tl" rotWithShape="0">
                      <a:prstClr val="black"/>
                    </a:outerShdw>
                  </a:effectLst>
                  <a:latin typeface="Pokemon Fire Red" pitchFamily="2" charset="0"/>
                </a:rPr>
                <a:t>e’</a:t>
              </a:r>
              <a:r>
                <a:rPr lang="it-IT" dirty="0">
                  <a:solidFill>
                    <a:schemeClr val="bg1"/>
                  </a:solidFill>
                  <a:effectLst>
                    <a:outerShdw dist="50800" dir="2700000" algn="tl" rotWithShape="0">
                      <a:prstClr val="black"/>
                    </a:outerShdw>
                  </a:effectLst>
                  <a:latin typeface="Pokemon Fire Red" pitchFamily="2" charset="0"/>
                </a:rPr>
                <a:t> un algoritmo di ottimizzazione locale che esplora lo spazio delle soluzioni cercando iterativamente una soluzione migliore adiacente alla soluzione corrente. Sebbene sia efficiente e facile da implementare, l'Hill Climbing </a:t>
              </a:r>
              <a:r>
                <a:rPr lang="it-IT" dirty="0" err="1">
                  <a:solidFill>
                    <a:schemeClr val="bg1"/>
                  </a:solidFill>
                  <a:effectLst>
                    <a:outerShdw dist="50800" dir="2700000" algn="tl" rotWithShape="0">
                      <a:prstClr val="black"/>
                    </a:outerShdw>
                  </a:effectLst>
                  <a:latin typeface="Pokemon Fire Red" pitchFamily="2" charset="0"/>
                </a:rPr>
                <a:t>puo’</a:t>
              </a:r>
              <a:r>
                <a:rPr lang="it-IT" dirty="0">
                  <a:solidFill>
                    <a:schemeClr val="bg1"/>
                  </a:solidFill>
                  <a:effectLst>
                    <a:outerShdw dist="50800" dir="2700000" algn="tl" rotWithShape="0">
                      <a:prstClr val="black"/>
                    </a:outerShdw>
                  </a:effectLst>
                  <a:latin typeface="Pokemon Fire Red" pitchFamily="2" charset="0"/>
                </a:rPr>
                <a:t> rimanere bloccato in massimi locali e non garantisce la ricerca della soluzione ottimale.</a:t>
              </a:r>
              <a:endParaRPr lang="en-GB" dirty="0">
                <a:solidFill>
                  <a:schemeClr val="bg1"/>
                </a:solidFill>
                <a:effectLst>
                  <a:outerShdw dist="50800" dir="2700000" algn="tl" rotWithShape="0">
                    <a:prstClr val="black"/>
                  </a:outerShdw>
                </a:effectLst>
                <a:latin typeface="Pokemon Fire Red" pitchFamily="2" charset="0"/>
              </a:endParaRPr>
            </a:p>
          </p:txBody>
        </p:sp>
        <p:pic>
          <p:nvPicPr>
            <p:cNvPr id="29" name="Picture 60">
              <a:extLst>
                <a:ext uri="{FF2B5EF4-FFF2-40B4-BE49-F238E27FC236}">
                  <a16:creationId xmlns:a16="http://schemas.microsoft.com/office/drawing/2014/main" id="{A3872C97-3519-98C3-432C-C3927FE110F5}"/>
                </a:ext>
              </a:extLst>
            </p:cNvPr>
            <p:cNvPicPr>
              <a:picLocks noChangeAspect="1"/>
            </p:cNvPicPr>
            <p:nvPr/>
          </p:nvPicPr>
          <p:blipFill>
            <a:blip r:embed="rId14"/>
            <a:srcRect/>
            <a:stretch/>
          </p:blipFill>
          <p:spPr>
            <a:xfrm>
              <a:off x="322519" y="698897"/>
              <a:ext cx="2690788" cy="2690788"/>
            </a:xfrm>
            <a:prstGeom prst="rect">
              <a:avLst/>
            </a:prstGeom>
          </p:spPr>
        </p:pic>
      </p:grpSp>
    </p:spTree>
    <p:extLst>
      <p:ext uri="{BB962C8B-B14F-4D97-AF65-F5344CB8AC3E}">
        <p14:creationId xmlns:p14="http://schemas.microsoft.com/office/powerpoint/2010/main" val="1817987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p:tgtEl>
                                          <p:spTgt spid="26"/>
                                        </p:tgtEl>
                                        <p:attrNameLst>
                                          <p:attrName>ppt_x</p:attrName>
                                        </p:attrNameLst>
                                      </p:cBhvr>
                                      <p:tavLst>
                                        <p:tav tm="0">
                                          <p:val>
                                            <p:strVal val="#ppt_x-#ppt_w*1.125000"/>
                                          </p:val>
                                        </p:tav>
                                        <p:tav tm="100000">
                                          <p:val>
                                            <p:strVal val="#ppt_x"/>
                                          </p:val>
                                        </p:tav>
                                      </p:tavLst>
                                    </p:anim>
                                    <p:animEffect transition="in" filter="wipe(right)">
                                      <p:cBhvr>
                                        <p:cTn id="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37252-926F-C387-1541-B4E476CF230F}"/>
            </a:ext>
          </a:extLst>
        </p:cNvPr>
        <p:cNvGrpSpPr/>
        <p:nvPr/>
      </p:nvGrpSpPr>
      <p:grpSpPr>
        <a:xfrm>
          <a:off x="0" y="0"/>
          <a:ext cx="0" cy="0"/>
          <a:chOff x="0" y="0"/>
          <a:chExt cx="0" cy="0"/>
        </a:xfrm>
      </p:grpSpPr>
      <p:grpSp>
        <p:nvGrpSpPr>
          <p:cNvPr id="11" name="Gruppo 10">
            <a:extLst>
              <a:ext uri="{FF2B5EF4-FFF2-40B4-BE49-F238E27FC236}">
                <a16:creationId xmlns:a16="http://schemas.microsoft.com/office/drawing/2014/main" id="{C4B06D04-B908-7390-6DD0-2ADE01C2C211}"/>
              </a:ext>
            </a:extLst>
          </p:cNvPr>
          <p:cNvGrpSpPr/>
          <p:nvPr/>
        </p:nvGrpSpPr>
        <p:grpSpPr>
          <a:xfrm>
            <a:off x="-3052213" y="-317702"/>
            <a:ext cx="18671458" cy="10668027"/>
            <a:chOff x="0" y="-535885"/>
            <a:chExt cx="18671458" cy="10668027"/>
          </a:xfrm>
        </p:grpSpPr>
        <p:pic>
          <p:nvPicPr>
            <p:cNvPr id="19" name="Picture 18" descr="A pixelated image of a purple monster&#10;&#10;Description automatically generated">
              <a:extLst>
                <a:ext uri="{FF2B5EF4-FFF2-40B4-BE49-F238E27FC236}">
                  <a16:creationId xmlns:a16="http://schemas.microsoft.com/office/drawing/2014/main" id="{72EE9385-6BC8-DAE0-97E8-9268EB02E427}"/>
                </a:ext>
              </a:extLst>
            </p:cNvPr>
            <p:cNvPicPr>
              <a:picLocks noChangeAspect="1"/>
            </p:cNvPicPr>
            <p:nvPr/>
          </p:nvPicPr>
          <p:blipFill>
            <a:blip r:embed="rId3">
              <a:alphaModFix amt="50000"/>
            </a:blip>
            <a:stretch>
              <a:fillRect/>
            </a:stretch>
          </p:blipFill>
          <p:spPr>
            <a:xfrm>
              <a:off x="12653530" y="4853636"/>
              <a:ext cx="1378306" cy="1636368"/>
            </a:xfrm>
            <a:prstGeom prst="rect">
              <a:avLst/>
            </a:prstGeom>
          </p:spPr>
        </p:pic>
        <p:pic>
          <p:nvPicPr>
            <p:cNvPr id="20" name="Picture 19" descr="A pixelated image of a bird&#10;&#10;Description automatically generated">
              <a:extLst>
                <a:ext uri="{FF2B5EF4-FFF2-40B4-BE49-F238E27FC236}">
                  <a16:creationId xmlns:a16="http://schemas.microsoft.com/office/drawing/2014/main" id="{EC2139CA-D87D-AD58-260B-0DA763F1FF96}"/>
                </a:ext>
              </a:extLst>
            </p:cNvPr>
            <p:cNvPicPr>
              <a:picLocks noChangeAspect="1"/>
            </p:cNvPicPr>
            <p:nvPr/>
          </p:nvPicPr>
          <p:blipFill>
            <a:blip r:embed="rId4">
              <a:alphaModFix amt="50000"/>
            </a:blip>
            <a:stretch>
              <a:fillRect/>
            </a:stretch>
          </p:blipFill>
          <p:spPr>
            <a:xfrm>
              <a:off x="1977306" y="6490004"/>
              <a:ext cx="1378306" cy="1636368"/>
            </a:xfrm>
            <a:prstGeom prst="rect">
              <a:avLst/>
            </a:prstGeom>
          </p:spPr>
        </p:pic>
        <p:pic>
          <p:nvPicPr>
            <p:cNvPr id="21" name="Picture 20" descr="A pixelated bird in a black background&#10;&#10;Description automatically generated">
              <a:extLst>
                <a:ext uri="{FF2B5EF4-FFF2-40B4-BE49-F238E27FC236}">
                  <a16:creationId xmlns:a16="http://schemas.microsoft.com/office/drawing/2014/main" id="{4A428B69-6EE2-B1D1-3216-7CBA5F5539B7}"/>
                </a:ext>
              </a:extLst>
            </p:cNvPr>
            <p:cNvPicPr>
              <a:picLocks noChangeAspect="1"/>
            </p:cNvPicPr>
            <p:nvPr/>
          </p:nvPicPr>
          <p:blipFill>
            <a:blip r:embed="rId5">
              <a:alphaModFix amt="50000"/>
            </a:blip>
            <a:stretch>
              <a:fillRect/>
            </a:stretch>
          </p:blipFill>
          <p:spPr>
            <a:xfrm>
              <a:off x="8271710" y="7308188"/>
              <a:ext cx="1378306" cy="1636368"/>
            </a:xfrm>
            <a:prstGeom prst="rect">
              <a:avLst/>
            </a:prstGeom>
          </p:spPr>
        </p:pic>
        <p:grpSp>
          <p:nvGrpSpPr>
            <p:cNvPr id="4" name="Group 3">
              <a:extLst>
                <a:ext uri="{FF2B5EF4-FFF2-40B4-BE49-F238E27FC236}">
                  <a16:creationId xmlns:a16="http://schemas.microsoft.com/office/drawing/2014/main" id="{786E6F43-4088-11E6-7E14-52E307FFB8C7}"/>
                </a:ext>
              </a:extLst>
            </p:cNvPr>
            <p:cNvGrpSpPr/>
            <p:nvPr/>
          </p:nvGrpSpPr>
          <p:grpSpPr>
            <a:xfrm>
              <a:off x="333633" y="-207644"/>
              <a:ext cx="4986183" cy="1249050"/>
              <a:chOff x="217854" y="180532"/>
              <a:chExt cx="3255854" cy="686976"/>
            </a:xfrm>
          </p:grpSpPr>
          <p:pic>
            <p:nvPicPr>
              <p:cNvPr id="5" name="Picture 4" descr="A rectangular frame with a white background&#10;&#10;Description automatically generated">
                <a:extLst>
                  <a:ext uri="{FF2B5EF4-FFF2-40B4-BE49-F238E27FC236}">
                    <a16:creationId xmlns:a16="http://schemas.microsoft.com/office/drawing/2014/main" id="{CCB70810-7CBE-0EB3-C19B-36A15551ECE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17854" y="196067"/>
                <a:ext cx="3255854" cy="671441"/>
              </a:xfrm>
              <a:prstGeom prst="rect">
                <a:avLst/>
              </a:prstGeom>
            </p:spPr>
          </p:pic>
          <p:sp>
            <p:nvSpPr>
              <p:cNvPr id="6" name="Text Placeholder 10">
                <a:extLst>
                  <a:ext uri="{FF2B5EF4-FFF2-40B4-BE49-F238E27FC236}">
                    <a16:creationId xmlns:a16="http://schemas.microsoft.com/office/drawing/2014/main" id="{A6E0D9CF-A4F1-CAC9-D3F2-146F64B277E3}"/>
                  </a:ext>
                </a:extLst>
              </p:cNvPr>
              <p:cNvSpPr txBox="1">
                <a:spLocks/>
              </p:cNvSpPr>
              <p:nvPr/>
            </p:nvSpPr>
            <p:spPr>
              <a:xfrm>
                <a:off x="325072" y="180532"/>
                <a:ext cx="3041416" cy="60872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600" b="1" dirty="0">
                    <a:solidFill>
                      <a:schemeClr val="tx1">
                        <a:lumMod val="65000"/>
                        <a:lumOff val="35000"/>
                      </a:schemeClr>
                    </a:solidFill>
                  </a:rPr>
                  <a:t>1° SOTTOPROBLEMA</a:t>
                </a:r>
              </a:p>
            </p:txBody>
          </p:sp>
        </p:grpSp>
        <p:grpSp>
          <p:nvGrpSpPr>
            <p:cNvPr id="10" name="Gruppo 9">
              <a:extLst>
                <a:ext uri="{FF2B5EF4-FFF2-40B4-BE49-F238E27FC236}">
                  <a16:creationId xmlns:a16="http://schemas.microsoft.com/office/drawing/2014/main" id="{21522273-9AE1-3385-CD0A-FB19BC09BABE}"/>
                </a:ext>
              </a:extLst>
            </p:cNvPr>
            <p:cNvGrpSpPr/>
            <p:nvPr/>
          </p:nvGrpSpPr>
          <p:grpSpPr>
            <a:xfrm>
              <a:off x="0" y="-535885"/>
              <a:ext cx="18671458" cy="10668027"/>
              <a:chOff x="0" y="-535885"/>
              <a:chExt cx="18671458" cy="10668027"/>
            </a:xfrm>
          </p:grpSpPr>
          <p:pic>
            <p:nvPicPr>
              <p:cNvPr id="3" name="Picture 2" descr="A video game screen with buildings and trees&#10;&#10;Description automatically generated">
                <a:extLst>
                  <a:ext uri="{FF2B5EF4-FFF2-40B4-BE49-F238E27FC236}">
                    <a16:creationId xmlns:a16="http://schemas.microsoft.com/office/drawing/2014/main" id="{F4019787-06F7-4804-DDCB-977F995DE47F}"/>
                  </a:ext>
                </a:extLst>
              </p:cNvPr>
              <p:cNvPicPr>
                <a:picLocks noChangeAspect="1"/>
              </p:cNvPicPr>
              <p:nvPr/>
            </p:nvPicPr>
            <p:blipFill>
              <a:blip r:embed="rId7">
                <a:alphaModFix amt="50000"/>
              </a:blip>
              <a:stretch>
                <a:fillRect/>
              </a:stretch>
            </p:blipFill>
            <p:spPr>
              <a:xfrm>
                <a:off x="0" y="-535885"/>
                <a:ext cx="18671458" cy="10668027"/>
              </a:xfrm>
              <a:prstGeom prst="rect">
                <a:avLst/>
              </a:prstGeom>
            </p:spPr>
          </p:pic>
          <p:pic>
            <p:nvPicPr>
              <p:cNvPr id="7" name="Picture 6" descr="A video game with a room and a table&#10;&#10;Description automatically generated">
                <a:extLst>
                  <a:ext uri="{FF2B5EF4-FFF2-40B4-BE49-F238E27FC236}">
                    <a16:creationId xmlns:a16="http://schemas.microsoft.com/office/drawing/2014/main" id="{7397C226-ABFB-2206-08DA-F454056D575A}"/>
                  </a:ext>
                </a:extLst>
              </p:cNvPr>
              <p:cNvPicPr>
                <a:picLocks noChangeAspect="1"/>
              </p:cNvPicPr>
              <p:nvPr/>
            </p:nvPicPr>
            <p:blipFill>
              <a:blip r:embed="rId8"/>
              <a:stretch>
                <a:fillRect/>
              </a:stretch>
            </p:blipFill>
            <p:spPr>
              <a:xfrm>
                <a:off x="5557909" y="1556288"/>
                <a:ext cx="7555640" cy="6727717"/>
              </a:xfrm>
              <a:prstGeom prst="rect">
                <a:avLst/>
              </a:prstGeom>
            </p:spPr>
          </p:pic>
        </p:grpSp>
        <p:pic>
          <p:nvPicPr>
            <p:cNvPr id="14" name="Picture 13">
              <a:extLst>
                <a:ext uri="{FF2B5EF4-FFF2-40B4-BE49-F238E27FC236}">
                  <a16:creationId xmlns:a16="http://schemas.microsoft.com/office/drawing/2014/main" id="{BBC380D8-3F45-4F5C-5C6C-2E72679EF90F}"/>
                </a:ext>
              </a:extLst>
            </p:cNvPr>
            <p:cNvPicPr>
              <a:picLocks noChangeAspect="1"/>
            </p:cNvPicPr>
            <p:nvPr/>
          </p:nvPicPr>
          <p:blipFill>
            <a:blip r:embed="rId9"/>
            <a:srcRect/>
            <a:stretch/>
          </p:blipFill>
          <p:spPr>
            <a:xfrm>
              <a:off x="10639291" y="3612335"/>
              <a:ext cx="787234" cy="867868"/>
            </a:xfrm>
            <a:prstGeom prst="rect">
              <a:avLst/>
            </a:prstGeom>
          </p:spPr>
        </p:pic>
        <p:pic>
          <p:nvPicPr>
            <p:cNvPr id="16" name="Picture 15">
              <a:extLst>
                <a:ext uri="{FF2B5EF4-FFF2-40B4-BE49-F238E27FC236}">
                  <a16:creationId xmlns:a16="http://schemas.microsoft.com/office/drawing/2014/main" id="{CBEEF01C-DEC2-6A9C-37E5-5D1B177167F6}"/>
                </a:ext>
              </a:extLst>
            </p:cNvPr>
            <p:cNvPicPr>
              <a:picLocks noChangeAspect="1"/>
            </p:cNvPicPr>
            <p:nvPr/>
          </p:nvPicPr>
          <p:blipFill>
            <a:blip r:embed="rId10"/>
            <a:srcRect/>
            <a:stretch/>
          </p:blipFill>
          <p:spPr>
            <a:xfrm>
              <a:off x="8992188" y="3665520"/>
              <a:ext cx="601928" cy="850748"/>
            </a:xfrm>
            <a:prstGeom prst="rect">
              <a:avLst/>
            </a:prstGeom>
          </p:spPr>
        </p:pic>
        <p:pic>
          <p:nvPicPr>
            <p:cNvPr id="18" name="Picture 17">
              <a:extLst>
                <a:ext uri="{FF2B5EF4-FFF2-40B4-BE49-F238E27FC236}">
                  <a16:creationId xmlns:a16="http://schemas.microsoft.com/office/drawing/2014/main" id="{C918F389-F5FD-34F6-EC81-A0416BF60F83}"/>
                </a:ext>
              </a:extLst>
            </p:cNvPr>
            <p:cNvPicPr>
              <a:picLocks noChangeAspect="1"/>
            </p:cNvPicPr>
            <p:nvPr/>
          </p:nvPicPr>
          <p:blipFill>
            <a:blip r:embed="rId11"/>
            <a:srcRect/>
            <a:stretch/>
          </p:blipFill>
          <p:spPr>
            <a:xfrm>
              <a:off x="7030741" y="3455458"/>
              <a:ext cx="773907" cy="850746"/>
            </a:xfrm>
            <a:prstGeom prst="rect">
              <a:avLst/>
            </a:prstGeom>
          </p:spPr>
        </p:pic>
        <p:sp>
          <p:nvSpPr>
            <p:cNvPr id="22" name="TextBox 21">
              <a:extLst>
                <a:ext uri="{FF2B5EF4-FFF2-40B4-BE49-F238E27FC236}">
                  <a16:creationId xmlns:a16="http://schemas.microsoft.com/office/drawing/2014/main" id="{4FE2B941-F7A4-9908-43D0-83A04ED204A2}"/>
                </a:ext>
              </a:extLst>
            </p:cNvPr>
            <p:cNvSpPr txBox="1"/>
            <p:nvPr/>
          </p:nvSpPr>
          <p:spPr>
            <a:xfrm>
              <a:off x="8248337" y="4239042"/>
              <a:ext cx="2089630" cy="1958583"/>
            </a:xfrm>
            <a:prstGeom prst="rect">
              <a:avLst/>
            </a:prstGeom>
            <a:noFill/>
          </p:spPr>
          <p:txBody>
            <a:bodyPr wrap="none" rtlCol="0">
              <a:spAutoFit/>
            </a:bodyPr>
            <a:lstStyle/>
            <a:p>
              <a:pPr algn="ctr"/>
              <a:r>
                <a:rPr lang="en-GB" sz="3200" dirty="0">
                  <a:solidFill>
                    <a:schemeClr val="bg1"/>
                  </a:solidFill>
                  <a:effectLst>
                    <a:outerShdw dist="50800" dir="2700000" algn="tl" rotWithShape="0">
                      <a:prstClr val="black"/>
                    </a:outerShdw>
                  </a:effectLst>
                  <a:latin typeface="Pokemon Fire Red" pitchFamily="2" charset="0"/>
                </a:rPr>
                <a:t>Simulated</a:t>
              </a:r>
              <a:br>
                <a:rPr lang="en-GB" sz="3200" dirty="0">
                  <a:solidFill>
                    <a:schemeClr val="bg1"/>
                  </a:solidFill>
                  <a:effectLst>
                    <a:outerShdw dist="50800" dir="2700000" algn="tl" rotWithShape="0">
                      <a:prstClr val="black"/>
                    </a:outerShdw>
                  </a:effectLst>
                  <a:latin typeface="Pokemon Fire Red" pitchFamily="2" charset="0"/>
                </a:rPr>
              </a:br>
              <a:r>
                <a:rPr lang="en-GB" sz="3200" dirty="0">
                  <a:solidFill>
                    <a:schemeClr val="bg1"/>
                  </a:solidFill>
                  <a:effectLst>
                    <a:outerShdw dist="50800" dir="2700000" algn="tl" rotWithShape="0">
                      <a:prstClr val="black"/>
                    </a:outerShdw>
                  </a:effectLst>
                  <a:latin typeface="Pokemon Fire Red" pitchFamily="2" charset="0"/>
                </a:rPr>
                <a:t>Annealing</a:t>
              </a:r>
            </a:p>
          </p:txBody>
        </p:sp>
        <p:sp>
          <p:nvSpPr>
            <p:cNvPr id="23" name="TextBox 22">
              <a:extLst>
                <a:ext uri="{FF2B5EF4-FFF2-40B4-BE49-F238E27FC236}">
                  <a16:creationId xmlns:a16="http://schemas.microsoft.com/office/drawing/2014/main" id="{EA12F9A3-D9DD-ACE9-DB64-CFA17BCC1449}"/>
                </a:ext>
              </a:extLst>
            </p:cNvPr>
            <p:cNvSpPr txBox="1"/>
            <p:nvPr/>
          </p:nvSpPr>
          <p:spPr>
            <a:xfrm>
              <a:off x="10135200" y="4239042"/>
              <a:ext cx="1893236" cy="1958583"/>
            </a:xfrm>
            <a:prstGeom prst="rect">
              <a:avLst/>
            </a:prstGeom>
            <a:noFill/>
          </p:spPr>
          <p:txBody>
            <a:bodyPr wrap="none" rtlCol="0">
              <a:spAutoFit/>
            </a:bodyPr>
            <a:lstStyle/>
            <a:p>
              <a:pPr algn="ctr"/>
              <a:r>
                <a:rPr lang="en-GB" sz="3200" dirty="0" err="1">
                  <a:solidFill>
                    <a:schemeClr val="bg1"/>
                  </a:solidFill>
                  <a:effectLst>
                    <a:outerShdw dist="50800" dir="2700000" algn="tl" rotWithShape="0">
                      <a:prstClr val="black"/>
                    </a:outerShdw>
                  </a:effectLst>
                  <a:latin typeface="Pokemon Fire Red" pitchFamily="2" charset="0"/>
                </a:rPr>
                <a:t>Algoritmi</a:t>
              </a:r>
              <a:endParaRPr lang="en-GB" sz="3200" dirty="0">
                <a:solidFill>
                  <a:schemeClr val="bg1"/>
                </a:solidFill>
                <a:effectLst>
                  <a:outerShdw dist="50800" dir="2700000" algn="tl" rotWithShape="0">
                    <a:prstClr val="black"/>
                  </a:outerShdw>
                </a:effectLst>
                <a:latin typeface="Pokemon Fire Red" pitchFamily="2" charset="0"/>
              </a:endParaRPr>
            </a:p>
            <a:p>
              <a:pPr algn="ctr"/>
              <a:r>
                <a:rPr lang="en-GB" sz="3200" dirty="0" err="1">
                  <a:solidFill>
                    <a:schemeClr val="bg1"/>
                  </a:solidFill>
                  <a:effectLst>
                    <a:outerShdw dist="50800" dir="2700000" algn="tl" rotWithShape="0">
                      <a:prstClr val="black"/>
                    </a:outerShdw>
                  </a:effectLst>
                  <a:latin typeface="Pokemon Fire Red" pitchFamily="2" charset="0"/>
                </a:rPr>
                <a:t>Genetici</a:t>
              </a:r>
              <a:endParaRPr lang="en-GB" sz="3200" dirty="0">
                <a:solidFill>
                  <a:schemeClr val="bg1"/>
                </a:solidFill>
                <a:effectLst>
                  <a:outerShdw dist="50800" dir="2700000" algn="tl" rotWithShape="0">
                    <a:prstClr val="black"/>
                  </a:outerShdw>
                </a:effectLst>
                <a:latin typeface="Pokemon Fire Red" pitchFamily="2" charset="0"/>
              </a:endParaRPr>
            </a:p>
          </p:txBody>
        </p:sp>
        <p:sp>
          <p:nvSpPr>
            <p:cNvPr id="24" name="TextBox 23">
              <a:extLst>
                <a:ext uri="{FF2B5EF4-FFF2-40B4-BE49-F238E27FC236}">
                  <a16:creationId xmlns:a16="http://schemas.microsoft.com/office/drawing/2014/main" id="{037251A7-365E-024E-B8C4-7012C4E7AA34}"/>
                </a:ext>
              </a:extLst>
            </p:cNvPr>
            <p:cNvSpPr txBox="1"/>
            <p:nvPr/>
          </p:nvSpPr>
          <p:spPr>
            <a:xfrm>
              <a:off x="6605650" y="4437473"/>
              <a:ext cx="1696842" cy="1958583"/>
            </a:xfrm>
            <a:prstGeom prst="rect">
              <a:avLst/>
            </a:prstGeom>
            <a:noFill/>
          </p:spPr>
          <p:txBody>
            <a:bodyPr wrap="none" rtlCol="0">
              <a:spAutoFit/>
            </a:bodyPr>
            <a:lstStyle/>
            <a:p>
              <a:pPr algn="ctr"/>
              <a:r>
                <a:rPr lang="en-GB" sz="3200" dirty="0">
                  <a:solidFill>
                    <a:schemeClr val="bg1"/>
                  </a:solidFill>
                  <a:effectLst>
                    <a:outerShdw dist="50800" dir="2700000" algn="tl" rotWithShape="0">
                      <a:prstClr val="black"/>
                    </a:outerShdw>
                  </a:effectLst>
                  <a:latin typeface="Pokemon Fire Red" pitchFamily="2" charset="0"/>
                </a:rPr>
                <a:t>Hill</a:t>
              </a:r>
            </a:p>
            <a:p>
              <a:pPr algn="ctr"/>
              <a:r>
                <a:rPr lang="en-GB" sz="3200" dirty="0">
                  <a:solidFill>
                    <a:schemeClr val="bg1"/>
                  </a:solidFill>
                  <a:effectLst>
                    <a:outerShdw dist="50800" dir="2700000" algn="tl" rotWithShape="0">
                      <a:prstClr val="black"/>
                    </a:outerShdw>
                  </a:effectLst>
                  <a:latin typeface="Pokemon Fire Red" pitchFamily="2" charset="0"/>
                </a:rPr>
                <a:t>Climbing</a:t>
              </a:r>
            </a:p>
          </p:txBody>
        </p:sp>
      </p:grpSp>
      <p:grpSp>
        <p:nvGrpSpPr>
          <p:cNvPr id="25" name="Group 1">
            <a:extLst>
              <a:ext uri="{FF2B5EF4-FFF2-40B4-BE49-F238E27FC236}">
                <a16:creationId xmlns:a16="http://schemas.microsoft.com/office/drawing/2014/main" id="{175C98E1-B52D-B881-EFA6-80A20348866F}"/>
              </a:ext>
            </a:extLst>
          </p:cNvPr>
          <p:cNvGrpSpPr/>
          <p:nvPr/>
        </p:nvGrpSpPr>
        <p:grpSpPr>
          <a:xfrm>
            <a:off x="-11405" y="0"/>
            <a:ext cx="3441290" cy="6858000"/>
            <a:chOff x="-11405" y="0"/>
            <a:chExt cx="3441290" cy="6858000"/>
          </a:xfrm>
        </p:grpSpPr>
        <p:pic>
          <p:nvPicPr>
            <p:cNvPr id="26" name="Picture 56" descr="A screen shot of a video game&#10;&#10;Description automatically generated">
              <a:extLst>
                <a:ext uri="{FF2B5EF4-FFF2-40B4-BE49-F238E27FC236}">
                  <a16:creationId xmlns:a16="http://schemas.microsoft.com/office/drawing/2014/main" id="{5032D8D0-0858-E659-04E5-FB4283963D4E}"/>
                </a:ext>
              </a:extLst>
            </p:cNvPr>
            <p:cNvPicPr>
              <a:picLocks noChangeAspect="1"/>
            </p:cNvPicPr>
            <p:nvPr/>
          </p:nvPicPr>
          <p:blipFill>
            <a:blip r:embed="rId12"/>
            <a:stretch>
              <a:fillRect/>
            </a:stretch>
          </p:blipFill>
          <p:spPr>
            <a:xfrm>
              <a:off x="-11405" y="0"/>
              <a:ext cx="3441290" cy="6858000"/>
            </a:xfrm>
            <a:prstGeom prst="rect">
              <a:avLst/>
            </a:prstGeom>
            <a:solidFill>
              <a:srgbClr val="4F4F57"/>
            </a:solidFill>
          </p:spPr>
        </p:pic>
        <p:sp>
          <p:nvSpPr>
            <p:cNvPr id="27" name="TextBox 58">
              <a:extLst>
                <a:ext uri="{FF2B5EF4-FFF2-40B4-BE49-F238E27FC236}">
                  <a16:creationId xmlns:a16="http://schemas.microsoft.com/office/drawing/2014/main" id="{4A106258-28AB-F100-7C91-FB8B2EE9B1A7}"/>
                </a:ext>
              </a:extLst>
            </p:cNvPr>
            <p:cNvSpPr txBox="1"/>
            <p:nvPr/>
          </p:nvSpPr>
          <p:spPr>
            <a:xfrm>
              <a:off x="116945" y="3823539"/>
              <a:ext cx="3135168" cy="2585323"/>
            </a:xfrm>
            <a:prstGeom prst="rect">
              <a:avLst/>
            </a:prstGeom>
            <a:noFill/>
          </p:spPr>
          <p:txBody>
            <a:bodyPr wrap="square" rtlCol="0">
              <a:spAutoFit/>
            </a:bodyPr>
            <a:lstStyle/>
            <a:p>
              <a:r>
                <a:rPr lang="it-IT" sz="1800" dirty="0" err="1">
                  <a:solidFill>
                    <a:schemeClr val="bg1"/>
                  </a:solidFill>
                  <a:effectLst>
                    <a:outerShdw dist="50800" dir="2700000" algn="tl" rotWithShape="0">
                      <a:prstClr val="black"/>
                    </a:outerShdw>
                  </a:effectLst>
                  <a:latin typeface="Pokemon Fire Red" pitchFamily="2" charset="0"/>
                </a:rPr>
                <a:t>Simulated</a:t>
              </a:r>
              <a:r>
                <a:rPr lang="it-IT" sz="1800" dirty="0">
                  <a:solidFill>
                    <a:schemeClr val="bg1"/>
                  </a:solidFill>
                  <a:effectLst>
                    <a:outerShdw dist="50800" dir="2700000" algn="tl" rotWithShape="0">
                      <a:prstClr val="black"/>
                    </a:outerShdw>
                  </a:effectLst>
                  <a:latin typeface="Pokemon Fire Red" pitchFamily="2" charset="0"/>
                </a:rPr>
                <a:t> </a:t>
              </a:r>
              <a:r>
                <a:rPr lang="it-IT" sz="1800" dirty="0" err="1">
                  <a:solidFill>
                    <a:schemeClr val="bg1"/>
                  </a:solidFill>
                  <a:effectLst>
                    <a:outerShdw dist="50800" dir="2700000" algn="tl" rotWithShape="0">
                      <a:prstClr val="black"/>
                    </a:outerShdw>
                  </a:effectLst>
                  <a:latin typeface="Pokemon Fire Red" pitchFamily="2" charset="0"/>
                </a:rPr>
                <a:t>Annealing</a:t>
              </a:r>
              <a:r>
                <a:rPr lang="it-IT" sz="1800" dirty="0">
                  <a:solidFill>
                    <a:schemeClr val="bg1"/>
                  </a:solidFill>
                  <a:effectLst>
                    <a:outerShdw dist="50800" dir="2700000" algn="tl" rotWithShape="0">
                      <a:prstClr val="black"/>
                    </a:outerShdw>
                  </a:effectLst>
                  <a:latin typeface="Pokemon Fire Red" pitchFamily="2" charset="0"/>
                </a:rPr>
                <a:t> </a:t>
              </a:r>
              <a:r>
                <a:rPr lang="it-IT" sz="1800" dirty="0" err="1">
                  <a:solidFill>
                    <a:schemeClr val="bg1"/>
                  </a:solidFill>
                  <a:effectLst>
                    <a:outerShdw dist="50800" dir="2700000" algn="tl" rotWithShape="0">
                      <a:prstClr val="black"/>
                    </a:outerShdw>
                  </a:effectLst>
                  <a:latin typeface="Pokemon Fire Red" pitchFamily="2" charset="0"/>
                </a:rPr>
                <a:t>e’</a:t>
              </a:r>
              <a:r>
                <a:rPr lang="it-IT" sz="1800" dirty="0">
                  <a:solidFill>
                    <a:schemeClr val="bg1"/>
                  </a:solidFill>
                  <a:effectLst>
                    <a:outerShdw dist="50800" dir="2700000" algn="tl" rotWithShape="0">
                      <a:prstClr val="black"/>
                    </a:outerShdw>
                  </a:effectLst>
                  <a:latin typeface="Pokemon Fire Red" pitchFamily="2" charset="0"/>
                </a:rPr>
                <a:t> una tecnica di ottimizzazione probabilistica ispirata al processo di ricottura dei metalli, che permette di esplorare lo spazio delle soluzioni in modo </a:t>
              </a:r>
              <a:r>
                <a:rPr lang="it-IT" sz="1800" dirty="0" err="1">
                  <a:solidFill>
                    <a:schemeClr val="bg1"/>
                  </a:solidFill>
                  <a:effectLst>
                    <a:outerShdw dist="50800" dir="2700000" algn="tl" rotWithShape="0">
                      <a:prstClr val="black"/>
                    </a:outerShdw>
                  </a:effectLst>
                  <a:latin typeface="Pokemon Fire Red" pitchFamily="2" charset="0"/>
                </a:rPr>
                <a:t>piu’</a:t>
              </a:r>
              <a:r>
                <a:rPr lang="it-IT" sz="1800" dirty="0">
                  <a:solidFill>
                    <a:schemeClr val="bg1"/>
                  </a:solidFill>
                  <a:effectLst>
                    <a:outerShdw dist="50800" dir="2700000" algn="tl" rotWithShape="0">
                      <a:prstClr val="black"/>
                    </a:outerShdw>
                  </a:effectLst>
                  <a:latin typeface="Pokemon Fire Red" pitchFamily="2" charset="0"/>
                </a:rPr>
                <a:t> ampio, accettando occasionalmente soluzioni peggiori per evitare minimi locali. Tuttavia, richiede la messa a punto di parametri sensibili, come la temperatura di </a:t>
              </a:r>
              <a:r>
                <a:rPr lang="it-IT" sz="1800" dirty="0" err="1">
                  <a:solidFill>
                    <a:schemeClr val="bg1"/>
                  </a:solidFill>
                  <a:effectLst>
                    <a:outerShdw dist="50800" dir="2700000" algn="tl" rotWithShape="0">
                      <a:prstClr val="black"/>
                    </a:outerShdw>
                  </a:effectLst>
                  <a:latin typeface="Pokemon Fire Red" pitchFamily="2" charset="0"/>
                </a:rPr>
                <a:t>Annealing</a:t>
              </a:r>
              <a:r>
                <a:rPr lang="it-IT" sz="1800" dirty="0">
                  <a:solidFill>
                    <a:schemeClr val="bg1"/>
                  </a:solidFill>
                  <a:effectLst>
                    <a:outerShdw dist="50800" dir="2700000" algn="tl" rotWithShape="0">
                      <a:prstClr val="black"/>
                    </a:outerShdw>
                  </a:effectLst>
                  <a:latin typeface="Pokemon Fire Red" pitchFamily="2" charset="0"/>
                </a:rPr>
                <a:t>.</a:t>
              </a:r>
              <a:endParaRPr lang="en-GB" sz="1800" dirty="0">
                <a:solidFill>
                  <a:schemeClr val="bg1"/>
                </a:solidFill>
                <a:effectLst>
                  <a:outerShdw dist="50800" dir="2700000" algn="tl" rotWithShape="0">
                    <a:prstClr val="black"/>
                  </a:outerShdw>
                </a:effectLst>
                <a:latin typeface="Pokemon Fire Red" pitchFamily="2" charset="0"/>
              </a:endParaRPr>
            </a:p>
          </p:txBody>
        </p:sp>
        <p:pic>
          <p:nvPicPr>
            <p:cNvPr id="28" name="Picture 60">
              <a:extLst>
                <a:ext uri="{FF2B5EF4-FFF2-40B4-BE49-F238E27FC236}">
                  <a16:creationId xmlns:a16="http://schemas.microsoft.com/office/drawing/2014/main" id="{10C0168E-52D9-457C-3BBA-3B1ED51AC226}"/>
                </a:ext>
              </a:extLst>
            </p:cNvPr>
            <p:cNvPicPr>
              <a:picLocks noChangeAspect="1"/>
            </p:cNvPicPr>
            <p:nvPr/>
          </p:nvPicPr>
          <p:blipFill>
            <a:blip r:embed="rId13"/>
            <a:srcRect/>
            <a:stretch/>
          </p:blipFill>
          <p:spPr>
            <a:xfrm>
              <a:off x="339135" y="838264"/>
              <a:ext cx="2690788" cy="2690788"/>
            </a:xfrm>
            <a:prstGeom prst="rect">
              <a:avLst/>
            </a:prstGeom>
          </p:spPr>
        </p:pic>
      </p:grpSp>
    </p:spTree>
    <p:extLst>
      <p:ext uri="{BB962C8B-B14F-4D97-AF65-F5344CB8AC3E}">
        <p14:creationId xmlns:p14="http://schemas.microsoft.com/office/powerpoint/2010/main" val="21464065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p:tgtEl>
                                          <p:spTgt spid="25"/>
                                        </p:tgtEl>
                                        <p:attrNameLst>
                                          <p:attrName>ppt_x</p:attrName>
                                        </p:attrNameLst>
                                      </p:cBhvr>
                                      <p:tavLst>
                                        <p:tav tm="0">
                                          <p:val>
                                            <p:strVal val="#ppt_x-#ppt_w*1.125000"/>
                                          </p:val>
                                        </p:tav>
                                        <p:tav tm="100000">
                                          <p:val>
                                            <p:strVal val="#ppt_x"/>
                                          </p:val>
                                        </p:tav>
                                      </p:tavLst>
                                    </p:anim>
                                    <p:animEffect transition="in" filter="wipe(right)">
                                      <p:cBhvr>
                                        <p:cTn id="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ED8DF-1455-A7C0-AE80-C8A77C620DB7}"/>
            </a:ext>
          </a:extLst>
        </p:cNvPr>
        <p:cNvGrpSpPr/>
        <p:nvPr/>
      </p:nvGrpSpPr>
      <p:grpSpPr>
        <a:xfrm>
          <a:off x="0" y="0"/>
          <a:ext cx="0" cy="0"/>
          <a:chOff x="0" y="0"/>
          <a:chExt cx="0" cy="0"/>
        </a:xfrm>
      </p:grpSpPr>
      <p:grpSp>
        <p:nvGrpSpPr>
          <p:cNvPr id="11" name="Gruppo 10">
            <a:extLst>
              <a:ext uri="{FF2B5EF4-FFF2-40B4-BE49-F238E27FC236}">
                <a16:creationId xmlns:a16="http://schemas.microsoft.com/office/drawing/2014/main" id="{610BE867-B302-2495-06FD-C4758C2342C4}"/>
              </a:ext>
            </a:extLst>
          </p:cNvPr>
          <p:cNvGrpSpPr/>
          <p:nvPr/>
        </p:nvGrpSpPr>
        <p:grpSpPr>
          <a:xfrm>
            <a:off x="-5313720" y="-392088"/>
            <a:ext cx="18671458" cy="10668027"/>
            <a:chOff x="0" y="-535885"/>
            <a:chExt cx="18671458" cy="10668027"/>
          </a:xfrm>
        </p:grpSpPr>
        <p:pic>
          <p:nvPicPr>
            <p:cNvPr id="19" name="Picture 18" descr="A pixelated image of a purple monster&#10;&#10;Description automatically generated">
              <a:extLst>
                <a:ext uri="{FF2B5EF4-FFF2-40B4-BE49-F238E27FC236}">
                  <a16:creationId xmlns:a16="http://schemas.microsoft.com/office/drawing/2014/main" id="{4CD5C267-5293-1219-6A3F-C349962D1183}"/>
                </a:ext>
              </a:extLst>
            </p:cNvPr>
            <p:cNvPicPr>
              <a:picLocks noChangeAspect="1"/>
            </p:cNvPicPr>
            <p:nvPr/>
          </p:nvPicPr>
          <p:blipFill>
            <a:blip r:embed="rId3">
              <a:alphaModFix amt="50000"/>
            </a:blip>
            <a:stretch>
              <a:fillRect/>
            </a:stretch>
          </p:blipFill>
          <p:spPr>
            <a:xfrm>
              <a:off x="12653530" y="4853636"/>
              <a:ext cx="1378306" cy="1636368"/>
            </a:xfrm>
            <a:prstGeom prst="rect">
              <a:avLst/>
            </a:prstGeom>
          </p:spPr>
        </p:pic>
        <p:pic>
          <p:nvPicPr>
            <p:cNvPr id="20" name="Picture 19" descr="A pixelated image of a bird&#10;&#10;Description automatically generated">
              <a:extLst>
                <a:ext uri="{FF2B5EF4-FFF2-40B4-BE49-F238E27FC236}">
                  <a16:creationId xmlns:a16="http://schemas.microsoft.com/office/drawing/2014/main" id="{B2D6E066-38AC-FDF1-32EE-94FAAEB13A30}"/>
                </a:ext>
              </a:extLst>
            </p:cNvPr>
            <p:cNvPicPr>
              <a:picLocks noChangeAspect="1"/>
            </p:cNvPicPr>
            <p:nvPr/>
          </p:nvPicPr>
          <p:blipFill>
            <a:blip r:embed="rId4">
              <a:alphaModFix amt="50000"/>
            </a:blip>
            <a:stretch>
              <a:fillRect/>
            </a:stretch>
          </p:blipFill>
          <p:spPr>
            <a:xfrm>
              <a:off x="1977306" y="6490004"/>
              <a:ext cx="1378306" cy="1636368"/>
            </a:xfrm>
            <a:prstGeom prst="rect">
              <a:avLst/>
            </a:prstGeom>
          </p:spPr>
        </p:pic>
        <p:pic>
          <p:nvPicPr>
            <p:cNvPr id="21" name="Picture 20" descr="A pixelated bird in a black background&#10;&#10;Description automatically generated">
              <a:extLst>
                <a:ext uri="{FF2B5EF4-FFF2-40B4-BE49-F238E27FC236}">
                  <a16:creationId xmlns:a16="http://schemas.microsoft.com/office/drawing/2014/main" id="{91D501D1-E751-7225-2417-6DFCB8148160}"/>
                </a:ext>
              </a:extLst>
            </p:cNvPr>
            <p:cNvPicPr>
              <a:picLocks noChangeAspect="1"/>
            </p:cNvPicPr>
            <p:nvPr/>
          </p:nvPicPr>
          <p:blipFill>
            <a:blip r:embed="rId5">
              <a:alphaModFix amt="50000"/>
            </a:blip>
            <a:stretch>
              <a:fillRect/>
            </a:stretch>
          </p:blipFill>
          <p:spPr>
            <a:xfrm>
              <a:off x="8271710" y="7308188"/>
              <a:ext cx="1378306" cy="1636368"/>
            </a:xfrm>
            <a:prstGeom prst="rect">
              <a:avLst/>
            </a:prstGeom>
          </p:spPr>
        </p:pic>
        <p:grpSp>
          <p:nvGrpSpPr>
            <p:cNvPr id="4" name="Group 3">
              <a:extLst>
                <a:ext uri="{FF2B5EF4-FFF2-40B4-BE49-F238E27FC236}">
                  <a16:creationId xmlns:a16="http://schemas.microsoft.com/office/drawing/2014/main" id="{77373A36-77BD-DFFE-64E5-EEC475CBB1EB}"/>
                </a:ext>
              </a:extLst>
            </p:cNvPr>
            <p:cNvGrpSpPr/>
            <p:nvPr/>
          </p:nvGrpSpPr>
          <p:grpSpPr>
            <a:xfrm>
              <a:off x="333633" y="-207644"/>
              <a:ext cx="4986183" cy="1249050"/>
              <a:chOff x="217854" y="180532"/>
              <a:chExt cx="3255854" cy="686976"/>
            </a:xfrm>
          </p:grpSpPr>
          <p:pic>
            <p:nvPicPr>
              <p:cNvPr id="5" name="Picture 4" descr="A rectangular frame with a white background&#10;&#10;Description automatically generated">
                <a:extLst>
                  <a:ext uri="{FF2B5EF4-FFF2-40B4-BE49-F238E27FC236}">
                    <a16:creationId xmlns:a16="http://schemas.microsoft.com/office/drawing/2014/main" id="{FB218732-5C77-4538-277A-C8D6594F8A2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17854" y="196067"/>
                <a:ext cx="3255854" cy="671441"/>
              </a:xfrm>
              <a:prstGeom prst="rect">
                <a:avLst/>
              </a:prstGeom>
            </p:spPr>
          </p:pic>
          <p:sp>
            <p:nvSpPr>
              <p:cNvPr id="6" name="Text Placeholder 10">
                <a:extLst>
                  <a:ext uri="{FF2B5EF4-FFF2-40B4-BE49-F238E27FC236}">
                    <a16:creationId xmlns:a16="http://schemas.microsoft.com/office/drawing/2014/main" id="{E35EA8E6-E60E-0C4E-822D-25741C46C908}"/>
                  </a:ext>
                </a:extLst>
              </p:cNvPr>
              <p:cNvSpPr txBox="1">
                <a:spLocks/>
              </p:cNvSpPr>
              <p:nvPr/>
            </p:nvSpPr>
            <p:spPr>
              <a:xfrm>
                <a:off x="325072" y="180532"/>
                <a:ext cx="3041416" cy="60872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600" b="1" dirty="0">
                    <a:solidFill>
                      <a:schemeClr val="tx1">
                        <a:lumMod val="65000"/>
                        <a:lumOff val="35000"/>
                      </a:schemeClr>
                    </a:solidFill>
                  </a:rPr>
                  <a:t>1° SOTTOPROBLEMA</a:t>
                </a:r>
              </a:p>
            </p:txBody>
          </p:sp>
        </p:grpSp>
        <p:grpSp>
          <p:nvGrpSpPr>
            <p:cNvPr id="10" name="Gruppo 9">
              <a:extLst>
                <a:ext uri="{FF2B5EF4-FFF2-40B4-BE49-F238E27FC236}">
                  <a16:creationId xmlns:a16="http://schemas.microsoft.com/office/drawing/2014/main" id="{66C6F3DA-A8DE-E49D-B506-60560852ED21}"/>
                </a:ext>
              </a:extLst>
            </p:cNvPr>
            <p:cNvGrpSpPr/>
            <p:nvPr/>
          </p:nvGrpSpPr>
          <p:grpSpPr>
            <a:xfrm>
              <a:off x="0" y="-535885"/>
              <a:ext cx="18671458" cy="10668027"/>
              <a:chOff x="0" y="-535885"/>
              <a:chExt cx="18671458" cy="10668027"/>
            </a:xfrm>
          </p:grpSpPr>
          <p:pic>
            <p:nvPicPr>
              <p:cNvPr id="3" name="Picture 2" descr="A video game screen with buildings and trees&#10;&#10;Description automatically generated">
                <a:extLst>
                  <a:ext uri="{FF2B5EF4-FFF2-40B4-BE49-F238E27FC236}">
                    <a16:creationId xmlns:a16="http://schemas.microsoft.com/office/drawing/2014/main" id="{990483DE-219E-7FEA-8410-A903FB79FD25}"/>
                  </a:ext>
                </a:extLst>
              </p:cNvPr>
              <p:cNvPicPr>
                <a:picLocks noChangeAspect="1"/>
              </p:cNvPicPr>
              <p:nvPr/>
            </p:nvPicPr>
            <p:blipFill>
              <a:blip r:embed="rId7">
                <a:alphaModFix amt="50000"/>
              </a:blip>
              <a:stretch>
                <a:fillRect/>
              </a:stretch>
            </p:blipFill>
            <p:spPr>
              <a:xfrm>
                <a:off x="0" y="-535885"/>
                <a:ext cx="18671458" cy="10668027"/>
              </a:xfrm>
              <a:prstGeom prst="rect">
                <a:avLst/>
              </a:prstGeom>
            </p:spPr>
          </p:pic>
          <p:pic>
            <p:nvPicPr>
              <p:cNvPr id="7" name="Picture 6" descr="A video game with a room and a table&#10;&#10;Description automatically generated">
                <a:extLst>
                  <a:ext uri="{FF2B5EF4-FFF2-40B4-BE49-F238E27FC236}">
                    <a16:creationId xmlns:a16="http://schemas.microsoft.com/office/drawing/2014/main" id="{088B0EE2-C1DF-CFE3-8D0A-7F5255E8E184}"/>
                  </a:ext>
                </a:extLst>
              </p:cNvPr>
              <p:cNvPicPr>
                <a:picLocks noChangeAspect="1"/>
              </p:cNvPicPr>
              <p:nvPr/>
            </p:nvPicPr>
            <p:blipFill>
              <a:blip r:embed="rId8"/>
              <a:stretch>
                <a:fillRect/>
              </a:stretch>
            </p:blipFill>
            <p:spPr>
              <a:xfrm>
                <a:off x="5557909" y="1556288"/>
                <a:ext cx="7555640" cy="6727717"/>
              </a:xfrm>
              <a:prstGeom prst="rect">
                <a:avLst/>
              </a:prstGeom>
            </p:spPr>
          </p:pic>
        </p:grpSp>
        <p:pic>
          <p:nvPicPr>
            <p:cNvPr id="14" name="Picture 13">
              <a:extLst>
                <a:ext uri="{FF2B5EF4-FFF2-40B4-BE49-F238E27FC236}">
                  <a16:creationId xmlns:a16="http://schemas.microsoft.com/office/drawing/2014/main" id="{2494BA76-7593-8074-EE80-16C59124A78D}"/>
                </a:ext>
              </a:extLst>
            </p:cNvPr>
            <p:cNvPicPr>
              <a:picLocks noChangeAspect="1"/>
            </p:cNvPicPr>
            <p:nvPr/>
          </p:nvPicPr>
          <p:blipFill>
            <a:blip r:embed="rId9"/>
            <a:srcRect/>
            <a:stretch/>
          </p:blipFill>
          <p:spPr>
            <a:xfrm>
              <a:off x="10639291" y="3612335"/>
              <a:ext cx="787234" cy="867868"/>
            </a:xfrm>
            <a:prstGeom prst="rect">
              <a:avLst/>
            </a:prstGeom>
          </p:spPr>
        </p:pic>
        <p:pic>
          <p:nvPicPr>
            <p:cNvPr id="16" name="Picture 15">
              <a:extLst>
                <a:ext uri="{FF2B5EF4-FFF2-40B4-BE49-F238E27FC236}">
                  <a16:creationId xmlns:a16="http://schemas.microsoft.com/office/drawing/2014/main" id="{F0D06866-BD86-D8A1-7237-F0FE260EA236}"/>
                </a:ext>
              </a:extLst>
            </p:cNvPr>
            <p:cNvPicPr>
              <a:picLocks noChangeAspect="1"/>
            </p:cNvPicPr>
            <p:nvPr/>
          </p:nvPicPr>
          <p:blipFill>
            <a:blip r:embed="rId10"/>
            <a:srcRect/>
            <a:stretch/>
          </p:blipFill>
          <p:spPr>
            <a:xfrm>
              <a:off x="8992188" y="3665520"/>
              <a:ext cx="601928" cy="850748"/>
            </a:xfrm>
            <a:prstGeom prst="rect">
              <a:avLst/>
            </a:prstGeom>
          </p:spPr>
        </p:pic>
        <p:pic>
          <p:nvPicPr>
            <p:cNvPr id="18" name="Picture 17">
              <a:extLst>
                <a:ext uri="{FF2B5EF4-FFF2-40B4-BE49-F238E27FC236}">
                  <a16:creationId xmlns:a16="http://schemas.microsoft.com/office/drawing/2014/main" id="{AFF10B26-A50D-C446-22C8-EC0740DE0AE0}"/>
                </a:ext>
              </a:extLst>
            </p:cNvPr>
            <p:cNvPicPr>
              <a:picLocks noChangeAspect="1"/>
            </p:cNvPicPr>
            <p:nvPr/>
          </p:nvPicPr>
          <p:blipFill>
            <a:blip r:embed="rId11"/>
            <a:srcRect/>
            <a:stretch/>
          </p:blipFill>
          <p:spPr>
            <a:xfrm>
              <a:off x="7030741" y="3455458"/>
              <a:ext cx="773907" cy="850746"/>
            </a:xfrm>
            <a:prstGeom prst="rect">
              <a:avLst/>
            </a:prstGeom>
          </p:spPr>
        </p:pic>
        <p:sp>
          <p:nvSpPr>
            <p:cNvPr id="22" name="TextBox 21">
              <a:extLst>
                <a:ext uri="{FF2B5EF4-FFF2-40B4-BE49-F238E27FC236}">
                  <a16:creationId xmlns:a16="http://schemas.microsoft.com/office/drawing/2014/main" id="{3A5D3540-2F98-241D-21A2-6E95F6D2E182}"/>
                </a:ext>
              </a:extLst>
            </p:cNvPr>
            <p:cNvSpPr txBox="1"/>
            <p:nvPr/>
          </p:nvSpPr>
          <p:spPr>
            <a:xfrm>
              <a:off x="8248337" y="4239042"/>
              <a:ext cx="2089630" cy="1958583"/>
            </a:xfrm>
            <a:prstGeom prst="rect">
              <a:avLst/>
            </a:prstGeom>
            <a:noFill/>
          </p:spPr>
          <p:txBody>
            <a:bodyPr wrap="none" rtlCol="0">
              <a:spAutoFit/>
            </a:bodyPr>
            <a:lstStyle/>
            <a:p>
              <a:pPr algn="ctr"/>
              <a:r>
                <a:rPr lang="en-GB" sz="3200" dirty="0">
                  <a:solidFill>
                    <a:schemeClr val="bg1"/>
                  </a:solidFill>
                  <a:effectLst>
                    <a:outerShdw dist="50800" dir="2700000" algn="tl" rotWithShape="0">
                      <a:prstClr val="black"/>
                    </a:outerShdw>
                  </a:effectLst>
                  <a:latin typeface="Pokemon Fire Red" pitchFamily="2" charset="0"/>
                </a:rPr>
                <a:t>Simulated</a:t>
              </a:r>
              <a:br>
                <a:rPr lang="en-GB" sz="3200" dirty="0">
                  <a:solidFill>
                    <a:schemeClr val="bg1"/>
                  </a:solidFill>
                  <a:effectLst>
                    <a:outerShdw dist="50800" dir="2700000" algn="tl" rotWithShape="0">
                      <a:prstClr val="black"/>
                    </a:outerShdw>
                  </a:effectLst>
                  <a:latin typeface="Pokemon Fire Red" pitchFamily="2" charset="0"/>
                </a:rPr>
              </a:br>
              <a:r>
                <a:rPr lang="en-GB" sz="3200" dirty="0">
                  <a:solidFill>
                    <a:schemeClr val="bg1"/>
                  </a:solidFill>
                  <a:effectLst>
                    <a:outerShdw dist="50800" dir="2700000" algn="tl" rotWithShape="0">
                      <a:prstClr val="black"/>
                    </a:outerShdw>
                  </a:effectLst>
                  <a:latin typeface="Pokemon Fire Red" pitchFamily="2" charset="0"/>
                </a:rPr>
                <a:t>Annealing</a:t>
              </a:r>
            </a:p>
          </p:txBody>
        </p:sp>
        <p:sp>
          <p:nvSpPr>
            <p:cNvPr id="23" name="TextBox 22">
              <a:extLst>
                <a:ext uri="{FF2B5EF4-FFF2-40B4-BE49-F238E27FC236}">
                  <a16:creationId xmlns:a16="http://schemas.microsoft.com/office/drawing/2014/main" id="{212D18CF-3568-C6CA-5CCD-1F5AE45F0223}"/>
                </a:ext>
              </a:extLst>
            </p:cNvPr>
            <p:cNvSpPr txBox="1"/>
            <p:nvPr/>
          </p:nvSpPr>
          <p:spPr>
            <a:xfrm>
              <a:off x="10052763" y="4306204"/>
              <a:ext cx="1893236" cy="1958583"/>
            </a:xfrm>
            <a:prstGeom prst="rect">
              <a:avLst/>
            </a:prstGeom>
            <a:noFill/>
          </p:spPr>
          <p:txBody>
            <a:bodyPr wrap="none" rtlCol="0">
              <a:spAutoFit/>
            </a:bodyPr>
            <a:lstStyle/>
            <a:p>
              <a:pPr algn="ctr"/>
              <a:r>
                <a:rPr lang="en-GB" sz="3200" dirty="0" err="1">
                  <a:solidFill>
                    <a:schemeClr val="bg1"/>
                  </a:solidFill>
                  <a:effectLst>
                    <a:outerShdw dist="50800" dir="2700000" algn="tl" rotWithShape="0">
                      <a:prstClr val="black"/>
                    </a:outerShdw>
                  </a:effectLst>
                  <a:latin typeface="Pokemon Fire Red" pitchFamily="2" charset="0"/>
                </a:rPr>
                <a:t>Algoritmi</a:t>
              </a:r>
              <a:endParaRPr lang="en-GB" sz="3200" dirty="0">
                <a:solidFill>
                  <a:schemeClr val="bg1"/>
                </a:solidFill>
                <a:effectLst>
                  <a:outerShdw dist="50800" dir="2700000" algn="tl" rotWithShape="0">
                    <a:prstClr val="black"/>
                  </a:outerShdw>
                </a:effectLst>
                <a:latin typeface="Pokemon Fire Red" pitchFamily="2" charset="0"/>
              </a:endParaRPr>
            </a:p>
            <a:p>
              <a:pPr algn="ctr"/>
              <a:r>
                <a:rPr lang="en-GB" sz="3200" dirty="0" err="1">
                  <a:solidFill>
                    <a:schemeClr val="bg1"/>
                  </a:solidFill>
                  <a:effectLst>
                    <a:outerShdw dist="50800" dir="2700000" algn="tl" rotWithShape="0">
                      <a:prstClr val="black"/>
                    </a:outerShdw>
                  </a:effectLst>
                  <a:latin typeface="Pokemon Fire Red" pitchFamily="2" charset="0"/>
                </a:rPr>
                <a:t>Genetici</a:t>
              </a:r>
              <a:endParaRPr lang="en-GB" sz="3200" dirty="0">
                <a:solidFill>
                  <a:schemeClr val="bg1"/>
                </a:solidFill>
                <a:effectLst>
                  <a:outerShdw dist="50800" dir="2700000" algn="tl" rotWithShape="0">
                    <a:prstClr val="black"/>
                  </a:outerShdw>
                </a:effectLst>
                <a:latin typeface="Pokemon Fire Red" pitchFamily="2" charset="0"/>
              </a:endParaRPr>
            </a:p>
          </p:txBody>
        </p:sp>
        <p:sp>
          <p:nvSpPr>
            <p:cNvPr id="24" name="TextBox 23">
              <a:extLst>
                <a:ext uri="{FF2B5EF4-FFF2-40B4-BE49-F238E27FC236}">
                  <a16:creationId xmlns:a16="http://schemas.microsoft.com/office/drawing/2014/main" id="{D02509B1-0D88-BC68-F8CC-08CE88194716}"/>
                </a:ext>
              </a:extLst>
            </p:cNvPr>
            <p:cNvSpPr txBox="1"/>
            <p:nvPr/>
          </p:nvSpPr>
          <p:spPr>
            <a:xfrm>
              <a:off x="6605650" y="4437473"/>
              <a:ext cx="1696842" cy="1958583"/>
            </a:xfrm>
            <a:prstGeom prst="rect">
              <a:avLst/>
            </a:prstGeom>
            <a:noFill/>
          </p:spPr>
          <p:txBody>
            <a:bodyPr wrap="none" rtlCol="0">
              <a:spAutoFit/>
            </a:bodyPr>
            <a:lstStyle/>
            <a:p>
              <a:pPr algn="ctr"/>
              <a:r>
                <a:rPr lang="en-GB" sz="3200" dirty="0">
                  <a:solidFill>
                    <a:schemeClr val="bg1"/>
                  </a:solidFill>
                  <a:effectLst>
                    <a:outerShdw dist="50800" dir="2700000" algn="tl" rotWithShape="0">
                      <a:prstClr val="black"/>
                    </a:outerShdw>
                  </a:effectLst>
                  <a:latin typeface="Pokemon Fire Red" pitchFamily="2" charset="0"/>
                </a:rPr>
                <a:t>Hill</a:t>
              </a:r>
            </a:p>
            <a:p>
              <a:pPr algn="ctr"/>
              <a:r>
                <a:rPr lang="en-GB" sz="3200" dirty="0">
                  <a:solidFill>
                    <a:schemeClr val="bg1"/>
                  </a:solidFill>
                  <a:effectLst>
                    <a:outerShdw dist="50800" dir="2700000" algn="tl" rotWithShape="0">
                      <a:prstClr val="black"/>
                    </a:outerShdw>
                  </a:effectLst>
                  <a:latin typeface="Pokemon Fire Red" pitchFamily="2" charset="0"/>
                </a:rPr>
                <a:t>Climbing</a:t>
              </a:r>
            </a:p>
          </p:txBody>
        </p:sp>
      </p:grpSp>
      <p:sp>
        <p:nvSpPr>
          <p:cNvPr id="2" name="Rectangle 1">
            <a:extLst>
              <a:ext uri="{FF2B5EF4-FFF2-40B4-BE49-F238E27FC236}">
                <a16:creationId xmlns:a16="http://schemas.microsoft.com/office/drawing/2014/main" id="{55A1F643-7BB8-4FAB-F8AA-A6FD0FA72E03}"/>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200" b="0" i="0" u="none" strike="noStrike" cap="none" normalizeH="0" baseline="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it-IT" altLang="it-IT" sz="1200" b="0" i="0" u="none" strike="noStrike" cap="none" normalizeH="0" baseline="0">
                <a:ln>
                  <a:noFill/>
                </a:ln>
                <a:solidFill>
                  <a:schemeClr val="tx1"/>
                </a:solidFill>
                <a:effectLst/>
                <a:latin typeface="inherit"/>
              </a:rPr>
              <a:t>L'Algoritmo Genetico è una tecnica di ottimizzazione basata su popolazioni ispirata alla teoria dell'evoluzione biologica, che utilizza concetti come la selezione naturale, la mutazione e l'incrocio per esplorare lo spazio delle soluzioni. È particolarmente adatto a problemi con molteplici obiettivi, come la ricerca delle migliori squadre Pokémon.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913B7E04-5011-9FAF-DC63-CA9BE9912AC7}"/>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200" b="0" i="0" u="none" strike="noStrike" cap="none" normalizeH="0" baseline="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2" name="Rectangle 3">
            <a:extLst>
              <a:ext uri="{FF2B5EF4-FFF2-40B4-BE49-F238E27FC236}">
                <a16:creationId xmlns:a16="http://schemas.microsoft.com/office/drawing/2014/main" id="{FCE31F75-6025-93C3-34B7-42B0FC8F9717}"/>
              </a:ext>
            </a:extLst>
          </p:cNvPr>
          <p:cNvSpPr>
            <a:spLocks noChangeArrowheads="1"/>
          </p:cNvSpPr>
          <p:nvPr/>
        </p:nvSpPr>
        <p:spPr bwMode="auto">
          <a:xfrm>
            <a:off x="152400" y="152400"/>
            <a:ext cx="4533900" cy="0"/>
          </a:xfrm>
          <a:prstGeom prst="rect">
            <a:avLst/>
          </a:prstGeom>
          <a:solidFill>
            <a:srgbClr val="383A4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chemeClr val="tx1"/>
                </a:solidFill>
                <a:effectLst/>
                <a:latin typeface="gg sans"/>
              </a:rPr>
              <a:t>Invia un messaggio in #cose-da-fare-fia</a:t>
            </a:r>
            <a:endParaRPr kumimoji="0" lang="it-IT" altLang="it-IT" sz="1200" b="0" i="0" u="none" strike="noStrike" cap="none" normalizeH="0" baseline="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5" name="Rectangle 4">
            <a:extLst>
              <a:ext uri="{FF2B5EF4-FFF2-40B4-BE49-F238E27FC236}">
                <a16:creationId xmlns:a16="http://schemas.microsoft.com/office/drawing/2014/main" id="{057B61CB-F842-69DC-4830-ADCE85EFCA1D}"/>
              </a:ext>
            </a:extLst>
          </p:cNvPr>
          <p:cNvSpPr>
            <a:spLocks noChangeArrowheads="1"/>
          </p:cNvSpPr>
          <p:nvPr/>
        </p:nvSpPr>
        <p:spPr bwMode="auto">
          <a:xfrm>
            <a:off x="152400" y="152400"/>
            <a:ext cx="4533900" cy="0"/>
          </a:xfrm>
          <a:prstGeom prst="rect">
            <a:avLst/>
          </a:prstGeom>
          <a:solidFill>
            <a:srgbClr val="383A4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it-IT" altLang="it-IT" sz="1200" b="0" i="0" u="none" strike="noStrike" cap="none" normalizeH="0" baseline="0">
                <a:ln>
                  <a:noFill/>
                </a:ln>
                <a:solidFill>
                  <a:srgbClr val="DBDEE1"/>
                </a:solidFill>
                <a:effectLst/>
                <a:latin typeface="gg sans"/>
              </a:rPr>
            </a:b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17" name="Rectangle 5">
            <a:extLst>
              <a:ext uri="{FF2B5EF4-FFF2-40B4-BE49-F238E27FC236}">
                <a16:creationId xmlns:a16="http://schemas.microsoft.com/office/drawing/2014/main" id="{49174EE5-C3A0-AC99-875C-6BE3BA3CC36B}"/>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200" b="0" i="0" u="none" strike="noStrike" cap="none" normalizeH="0" baseline="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it-IT" altLang="it-IT" sz="1200" b="0" i="0" u="none" strike="noStrike" cap="none" normalizeH="0" baseline="0">
                <a:ln>
                  <a:noFill/>
                </a:ln>
                <a:solidFill>
                  <a:schemeClr val="tx1"/>
                </a:solidFill>
                <a:effectLst/>
                <a:latin typeface="inherit"/>
              </a:rPr>
              <a:t>L'Algoritmo Genetico è una tecnica di ottimizzazione basata su popolazioni ispirata alla teoria dell'evoluzione biologica, che utilizza concetti come la selezione naturale, la mutazione e l'incrocio per esplorare lo spazio delle soluzioni. È particolarmente adatto a problemi con molteplici obiettivi, come la ricerca delle migliori squadre Pokémon.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25" name="Rectangle 6">
            <a:extLst>
              <a:ext uri="{FF2B5EF4-FFF2-40B4-BE49-F238E27FC236}">
                <a16:creationId xmlns:a16="http://schemas.microsoft.com/office/drawing/2014/main" id="{7793C413-1BF3-8599-D65D-1EAD9CC7DD95}"/>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200" b="0" i="0" u="none" strike="noStrike" cap="none" normalizeH="0" baseline="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26" name="Rectangle 7">
            <a:extLst>
              <a:ext uri="{FF2B5EF4-FFF2-40B4-BE49-F238E27FC236}">
                <a16:creationId xmlns:a16="http://schemas.microsoft.com/office/drawing/2014/main" id="{29E73991-4D1E-FEF1-DC2F-A31642724A43}"/>
              </a:ext>
            </a:extLst>
          </p:cNvPr>
          <p:cNvSpPr>
            <a:spLocks noChangeArrowheads="1"/>
          </p:cNvSpPr>
          <p:nvPr/>
        </p:nvSpPr>
        <p:spPr bwMode="auto">
          <a:xfrm>
            <a:off x="152400" y="152400"/>
            <a:ext cx="4533900" cy="0"/>
          </a:xfrm>
          <a:prstGeom prst="rect">
            <a:avLst/>
          </a:prstGeom>
          <a:solidFill>
            <a:srgbClr val="383A4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chemeClr val="tx1"/>
                </a:solidFill>
                <a:effectLst/>
                <a:latin typeface="gg sans"/>
              </a:rPr>
              <a:t>Invia un messaggio in #cose-da-fare-fia</a:t>
            </a:r>
            <a:endParaRPr kumimoji="0" lang="it-IT" altLang="it-IT" sz="1200" b="0" i="0" u="none" strike="noStrike" cap="none" normalizeH="0" baseline="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a:ln>
                <a:noFill/>
              </a:ln>
              <a:solidFill>
                <a:schemeClr val="tx1"/>
              </a:solidFill>
              <a:effectLst/>
              <a:latin typeface="Arial" panose="020B0604020202020204" pitchFamily="34" charset="0"/>
            </a:endParaRPr>
          </a:p>
        </p:txBody>
      </p:sp>
      <p:sp>
        <p:nvSpPr>
          <p:cNvPr id="27" name="Rectangle 8">
            <a:extLst>
              <a:ext uri="{FF2B5EF4-FFF2-40B4-BE49-F238E27FC236}">
                <a16:creationId xmlns:a16="http://schemas.microsoft.com/office/drawing/2014/main" id="{A8BC2194-85F1-20A5-A7E9-F97CA159CD40}"/>
              </a:ext>
            </a:extLst>
          </p:cNvPr>
          <p:cNvSpPr>
            <a:spLocks noChangeArrowheads="1"/>
          </p:cNvSpPr>
          <p:nvPr/>
        </p:nvSpPr>
        <p:spPr bwMode="auto">
          <a:xfrm>
            <a:off x="152400" y="152400"/>
            <a:ext cx="4533900" cy="0"/>
          </a:xfrm>
          <a:prstGeom prst="rect">
            <a:avLst/>
          </a:prstGeom>
          <a:solidFill>
            <a:srgbClr val="383A4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it-IT" altLang="it-IT" sz="1200" b="0" i="0" u="none" strike="noStrike" cap="none" normalizeH="0" baseline="0">
                <a:ln>
                  <a:noFill/>
                </a:ln>
                <a:solidFill>
                  <a:srgbClr val="DBDEE1"/>
                </a:solidFill>
                <a:effectLst/>
                <a:latin typeface="gg sans"/>
              </a:rPr>
            </a:br>
            <a:endParaRPr kumimoji="0" lang="it-IT" altLang="it-IT" sz="1800" b="0" i="0" u="none" strike="noStrike" cap="none" normalizeH="0" baseline="0">
              <a:ln>
                <a:noFill/>
              </a:ln>
              <a:solidFill>
                <a:schemeClr val="tx1"/>
              </a:solidFill>
              <a:effectLst/>
              <a:latin typeface="Arial" panose="020B0604020202020204" pitchFamily="34" charset="0"/>
            </a:endParaRPr>
          </a:p>
        </p:txBody>
      </p:sp>
      <p:grpSp>
        <p:nvGrpSpPr>
          <p:cNvPr id="28" name="Group 1">
            <a:extLst>
              <a:ext uri="{FF2B5EF4-FFF2-40B4-BE49-F238E27FC236}">
                <a16:creationId xmlns:a16="http://schemas.microsoft.com/office/drawing/2014/main" id="{6648D618-F4DC-DD66-A9D8-4D3DCEFA5064}"/>
              </a:ext>
            </a:extLst>
          </p:cNvPr>
          <p:cNvGrpSpPr/>
          <p:nvPr/>
        </p:nvGrpSpPr>
        <p:grpSpPr>
          <a:xfrm>
            <a:off x="-11405" y="0"/>
            <a:ext cx="3441290" cy="6858000"/>
            <a:chOff x="-11405" y="0"/>
            <a:chExt cx="3441290" cy="6858000"/>
          </a:xfrm>
        </p:grpSpPr>
        <p:pic>
          <p:nvPicPr>
            <p:cNvPr id="29" name="Picture 56" descr="A screen shot of a video game&#10;&#10;Description automatically generated">
              <a:extLst>
                <a:ext uri="{FF2B5EF4-FFF2-40B4-BE49-F238E27FC236}">
                  <a16:creationId xmlns:a16="http://schemas.microsoft.com/office/drawing/2014/main" id="{FD1D5C55-B557-C587-B84A-C42102398328}"/>
                </a:ext>
              </a:extLst>
            </p:cNvPr>
            <p:cNvPicPr>
              <a:picLocks noChangeAspect="1"/>
            </p:cNvPicPr>
            <p:nvPr/>
          </p:nvPicPr>
          <p:blipFill>
            <a:blip r:embed="rId12"/>
            <a:stretch>
              <a:fillRect/>
            </a:stretch>
          </p:blipFill>
          <p:spPr>
            <a:xfrm>
              <a:off x="-11405" y="0"/>
              <a:ext cx="3441290" cy="6858000"/>
            </a:xfrm>
            <a:prstGeom prst="rect">
              <a:avLst/>
            </a:prstGeom>
            <a:solidFill>
              <a:srgbClr val="4F4F57"/>
            </a:solidFill>
          </p:spPr>
        </p:pic>
        <p:sp>
          <p:nvSpPr>
            <p:cNvPr id="30" name="TextBox 58">
              <a:extLst>
                <a:ext uri="{FF2B5EF4-FFF2-40B4-BE49-F238E27FC236}">
                  <a16:creationId xmlns:a16="http://schemas.microsoft.com/office/drawing/2014/main" id="{8C3BD77F-F583-56EB-334B-FED34AF6F120}"/>
                </a:ext>
              </a:extLst>
            </p:cNvPr>
            <p:cNvSpPr txBox="1"/>
            <p:nvPr/>
          </p:nvSpPr>
          <p:spPr>
            <a:xfrm>
              <a:off x="116945" y="3823539"/>
              <a:ext cx="3135168" cy="2585323"/>
            </a:xfrm>
            <a:prstGeom prst="rect">
              <a:avLst/>
            </a:prstGeom>
            <a:noFill/>
          </p:spPr>
          <p:txBody>
            <a:bodyPr wrap="square" rtlCol="0">
              <a:spAutoFit/>
            </a:bodyPr>
            <a:lstStyle/>
            <a:p>
              <a:r>
                <a:rPr lang="it-IT" sz="1800" dirty="0">
                  <a:solidFill>
                    <a:schemeClr val="bg1"/>
                  </a:solidFill>
                  <a:effectLst>
                    <a:outerShdw dist="50800" dir="2700000" algn="tl" rotWithShape="0">
                      <a:prstClr val="black"/>
                    </a:outerShdw>
                  </a:effectLst>
                  <a:latin typeface="Pokemon Fire Red" pitchFamily="2" charset="0"/>
                </a:rPr>
                <a:t>L'Algoritmo Genetico </a:t>
              </a:r>
              <a:r>
                <a:rPr lang="it-IT" sz="1800" dirty="0" err="1">
                  <a:solidFill>
                    <a:schemeClr val="bg1"/>
                  </a:solidFill>
                  <a:effectLst>
                    <a:outerShdw dist="50800" dir="2700000" algn="tl" rotWithShape="0">
                      <a:prstClr val="black"/>
                    </a:outerShdw>
                  </a:effectLst>
                  <a:latin typeface="Pokemon Fire Red" pitchFamily="2" charset="0"/>
                </a:rPr>
                <a:t>e’</a:t>
              </a:r>
              <a:r>
                <a:rPr lang="it-IT" sz="1800" dirty="0">
                  <a:solidFill>
                    <a:schemeClr val="bg1"/>
                  </a:solidFill>
                  <a:effectLst>
                    <a:outerShdw dist="50800" dir="2700000" algn="tl" rotWithShape="0">
                      <a:prstClr val="black"/>
                    </a:outerShdw>
                  </a:effectLst>
                  <a:latin typeface="Pokemon Fire Red" pitchFamily="2" charset="0"/>
                </a:rPr>
                <a:t> una tecnica di ottimizzazione basata su popolazioni ispirata alla teoria dell'evoluzione biologica, che utilizza concetti come la selezione naturale, la mutazione e l'incrocio per esplorare lo spazio delle soluzioni. E’ particolarmente adatto a problemi con molteplici obiettivi, come la ricerca delle migliori squadre Pokémon.</a:t>
              </a:r>
              <a:endParaRPr lang="en-GB" sz="1800" dirty="0">
                <a:solidFill>
                  <a:schemeClr val="bg1"/>
                </a:solidFill>
                <a:effectLst>
                  <a:outerShdw dist="50800" dir="2700000" algn="tl" rotWithShape="0">
                    <a:prstClr val="black"/>
                  </a:outerShdw>
                </a:effectLst>
                <a:latin typeface="Pokemon Fire Red" pitchFamily="2" charset="0"/>
              </a:endParaRPr>
            </a:p>
          </p:txBody>
        </p:sp>
        <p:pic>
          <p:nvPicPr>
            <p:cNvPr id="31" name="Picture 60">
              <a:extLst>
                <a:ext uri="{FF2B5EF4-FFF2-40B4-BE49-F238E27FC236}">
                  <a16:creationId xmlns:a16="http://schemas.microsoft.com/office/drawing/2014/main" id="{193E1AB5-79D5-FD1C-A90E-EDF10A786EB2}"/>
                </a:ext>
              </a:extLst>
            </p:cNvPr>
            <p:cNvPicPr>
              <a:picLocks noChangeAspect="1"/>
            </p:cNvPicPr>
            <p:nvPr/>
          </p:nvPicPr>
          <p:blipFill>
            <a:blip r:embed="rId13"/>
            <a:srcRect/>
            <a:stretch/>
          </p:blipFill>
          <p:spPr>
            <a:xfrm>
              <a:off x="427171" y="746386"/>
              <a:ext cx="2690788" cy="2690788"/>
            </a:xfrm>
            <a:prstGeom prst="rect">
              <a:avLst/>
            </a:prstGeom>
          </p:spPr>
        </p:pic>
      </p:grpSp>
    </p:spTree>
    <p:extLst>
      <p:ext uri="{BB962C8B-B14F-4D97-AF65-F5344CB8AC3E}">
        <p14:creationId xmlns:p14="http://schemas.microsoft.com/office/powerpoint/2010/main" val="18988369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p:tgtEl>
                                          <p:spTgt spid="28"/>
                                        </p:tgtEl>
                                        <p:attrNameLst>
                                          <p:attrName>ppt_x</p:attrName>
                                        </p:attrNameLst>
                                      </p:cBhvr>
                                      <p:tavLst>
                                        <p:tav tm="0">
                                          <p:val>
                                            <p:strVal val="#ppt_x-#ppt_w*1.125000"/>
                                          </p:val>
                                        </p:tav>
                                        <p:tav tm="100000">
                                          <p:val>
                                            <p:strVal val="#ppt_x"/>
                                          </p:val>
                                        </p:tav>
                                      </p:tavLst>
                                    </p:anim>
                                    <p:animEffect transition="in" filter="wipe(right)">
                                      <p:cBhvr>
                                        <p:cTn id="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02B84A-260D-D1E4-E64D-C1C5AAE63418}"/>
            </a:ext>
          </a:extLst>
        </p:cNvPr>
        <p:cNvGrpSpPr/>
        <p:nvPr/>
      </p:nvGrpSpPr>
      <p:grpSpPr>
        <a:xfrm>
          <a:off x="0" y="0"/>
          <a:ext cx="0" cy="0"/>
          <a:chOff x="0" y="0"/>
          <a:chExt cx="0" cy="0"/>
        </a:xfrm>
      </p:grpSpPr>
      <p:pic>
        <p:nvPicPr>
          <p:cNvPr id="3" name="Picture 2" descr="A video game screen with buildings and trees&#10;&#10;Description automatically generated">
            <a:extLst>
              <a:ext uri="{FF2B5EF4-FFF2-40B4-BE49-F238E27FC236}">
                <a16:creationId xmlns:a16="http://schemas.microsoft.com/office/drawing/2014/main" id="{7087A264-6D2A-6A21-E88E-58B4031249BB}"/>
              </a:ext>
            </a:extLst>
          </p:cNvPr>
          <p:cNvPicPr>
            <a:picLocks noChangeAspect="1"/>
          </p:cNvPicPr>
          <p:nvPr/>
        </p:nvPicPr>
        <p:blipFill>
          <a:blip r:embed="rId3">
            <a:alphaModFix amt="50000"/>
          </a:blip>
          <a:stretch>
            <a:fillRect/>
          </a:stretch>
        </p:blipFill>
        <p:spPr>
          <a:xfrm>
            <a:off x="0" y="0"/>
            <a:ext cx="12192000" cy="6858000"/>
          </a:xfrm>
          <a:prstGeom prst="rect">
            <a:avLst/>
          </a:prstGeom>
        </p:spPr>
      </p:pic>
      <p:pic>
        <p:nvPicPr>
          <p:cNvPr id="10" name="Picture 9" descr="A pixelated image of a purple monster&#10;&#10;Description automatically generated">
            <a:extLst>
              <a:ext uri="{FF2B5EF4-FFF2-40B4-BE49-F238E27FC236}">
                <a16:creationId xmlns:a16="http://schemas.microsoft.com/office/drawing/2014/main" id="{F56D936D-155B-F225-2E82-51F8FF96BB4D}"/>
              </a:ext>
            </a:extLst>
          </p:cNvPr>
          <p:cNvPicPr>
            <a:picLocks noChangeAspect="1"/>
          </p:cNvPicPr>
          <p:nvPr/>
        </p:nvPicPr>
        <p:blipFill>
          <a:blip r:embed="rId4">
            <a:alphaModFix amt="50000"/>
          </a:blip>
          <a:stretch>
            <a:fillRect/>
          </a:stretch>
        </p:blipFill>
        <p:spPr>
          <a:xfrm>
            <a:off x="8262442" y="2964229"/>
            <a:ext cx="900000" cy="900000"/>
          </a:xfrm>
          <a:prstGeom prst="rect">
            <a:avLst/>
          </a:prstGeom>
        </p:spPr>
      </p:pic>
      <p:pic>
        <p:nvPicPr>
          <p:cNvPr id="12" name="Picture 11" descr="A pixelated image of a bird&#10;&#10;Description automatically generated">
            <a:extLst>
              <a:ext uri="{FF2B5EF4-FFF2-40B4-BE49-F238E27FC236}">
                <a16:creationId xmlns:a16="http://schemas.microsoft.com/office/drawing/2014/main" id="{7948E478-FD59-317C-50C3-E53D0736A8EB}"/>
              </a:ext>
            </a:extLst>
          </p:cNvPr>
          <p:cNvPicPr>
            <a:picLocks noChangeAspect="1"/>
          </p:cNvPicPr>
          <p:nvPr/>
        </p:nvPicPr>
        <p:blipFill>
          <a:blip r:embed="rId5">
            <a:alphaModFix amt="50000"/>
          </a:blip>
          <a:stretch>
            <a:fillRect/>
          </a:stretch>
        </p:blipFill>
        <p:spPr>
          <a:xfrm>
            <a:off x="1291132" y="3864229"/>
            <a:ext cx="900000" cy="900000"/>
          </a:xfrm>
          <a:prstGeom prst="rect">
            <a:avLst/>
          </a:prstGeom>
        </p:spPr>
      </p:pic>
      <p:pic>
        <p:nvPicPr>
          <p:cNvPr id="13" name="Picture 12" descr="A pixelated bird in a black background&#10;&#10;Description automatically generated">
            <a:extLst>
              <a:ext uri="{FF2B5EF4-FFF2-40B4-BE49-F238E27FC236}">
                <a16:creationId xmlns:a16="http://schemas.microsoft.com/office/drawing/2014/main" id="{BFEB8868-9E43-CB18-E5C7-BA6DFB9471A9}"/>
              </a:ext>
            </a:extLst>
          </p:cNvPr>
          <p:cNvPicPr>
            <a:picLocks noChangeAspect="1"/>
          </p:cNvPicPr>
          <p:nvPr/>
        </p:nvPicPr>
        <p:blipFill>
          <a:blip r:embed="rId6">
            <a:alphaModFix amt="50000"/>
          </a:blip>
          <a:stretch>
            <a:fillRect/>
          </a:stretch>
        </p:blipFill>
        <p:spPr>
          <a:xfrm>
            <a:off x="5401222" y="4314229"/>
            <a:ext cx="900000" cy="900000"/>
          </a:xfrm>
          <a:prstGeom prst="rect">
            <a:avLst/>
          </a:prstGeom>
        </p:spPr>
      </p:pic>
      <p:grpSp>
        <p:nvGrpSpPr>
          <p:cNvPr id="4" name="Group 3">
            <a:extLst>
              <a:ext uri="{FF2B5EF4-FFF2-40B4-BE49-F238E27FC236}">
                <a16:creationId xmlns:a16="http://schemas.microsoft.com/office/drawing/2014/main" id="{611C7E6E-088B-9C38-DA9D-F8A867093063}"/>
              </a:ext>
            </a:extLst>
          </p:cNvPr>
          <p:cNvGrpSpPr/>
          <p:nvPr/>
        </p:nvGrpSpPr>
        <p:grpSpPr>
          <a:xfrm>
            <a:off x="217854" y="180532"/>
            <a:ext cx="3255854" cy="686976"/>
            <a:chOff x="217854" y="180532"/>
            <a:chExt cx="3255854" cy="686976"/>
          </a:xfrm>
        </p:grpSpPr>
        <p:pic>
          <p:nvPicPr>
            <p:cNvPr id="5" name="Picture 4" descr="A rectangular frame with a white background&#10;&#10;Description automatically generated">
              <a:extLst>
                <a:ext uri="{FF2B5EF4-FFF2-40B4-BE49-F238E27FC236}">
                  <a16:creationId xmlns:a16="http://schemas.microsoft.com/office/drawing/2014/main" id="{6BF3AF6E-5676-3192-30F1-33A43B830B3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17854" y="196067"/>
              <a:ext cx="3255854" cy="671441"/>
            </a:xfrm>
            <a:prstGeom prst="rect">
              <a:avLst/>
            </a:prstGeom>
          </p:spPr>
        </p:pic>
        <p:sp>
          <p:nvSpPr>
            <p:cNvPr id="6" name="Text Placeholder 10">
              <a:extLst>
                <a:ext uri="{FF2B5EF4-FFF2-40B4-BE49-F238E27FC236}">
                  <a16:creationId xmlns:a16="http://schemas.microsoft.com/office/drawing/2014/main" id="{083F9B53-9468-E3AD-22C6-2C28D1A7A5F3}"/>
                </a:ext>
              </a:extLst>
            </p:cNvPr>
            <p:cNvSpPr txBox="1">
              <a:spLocks/>
            </p:cNvSpPr>
            <p:nvPr/>
          </p:nvSpPr>
          <p:spPr>
            <a:xfrm>
              <a:off x="325072" y="180532"/>
              <a:ext cx="3041416" cy="60872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600" b="1" dirty="0">
                  <a:solidFill>
                    <a:schemeClr val="tx1">
                      <a:lumMod val="65000"/>
                      <a:lumOff val="35000"/>
                    </a:schemeClr>
                  </a:solidFill>
                </a:rPr>
                <a:t>2° SOTTOPROBLEMA</a:t>
              </a:r>
            </a:p>
          </p:txBody>
        </p:sp>
      </p:grpSp>
      <p:pic>
        <p:nvPicPr>
          <p:cNvPr id="8" name="Picture 7" descr="A pixel art of a building&#10;&#10;Description automatically generated">
            <a:extLst>
              <a:ext uri="{FF2B5EF4-FFF2-40B4-BE49-F238E27FC236}">
                <a16:creationId xmlns:a16="http://schemas.microsoft.com/office/drawing/2014/main" id="{80FD12C8-AD39-C362-5498-A4C7C4E3BFE0}"/>
              </a:ext>
            </a:extLst>
          </p:cNvPr>
          <p:cNvPicPr>
            <a:picLocks noChangeAspect="1"/>
          </p:cNvPicPr>
          <p:nvPr/>
        </p:nvPicPr>
        <p:blipFill>
          <a:blip r:embed="rId8"/>
          <a:stretch>
            <a:fillRect/>
          </a:stretch>
        </p:blipFill>
        <p:spPr>
          <a:xfrm>
            <a:off x="10309598" y="1836764"/>
            <a:ext cx="1326937" cy="1161070"/>
          </a:xfrm>
          <a:prstGeom prst="rect">
            <a:avLst/>
          </a:prstGeom>
        </p:spPr>
      </p:pic>
      <p:sp>
        <p:nvSpPr>
          <p:cNvPr id="7" name="TextBox 6">
            <a:extLst>
              <a:ext uri="{FF2B5EF4-FFF2-40B4-BE49-F238E27FC236}">
                <a16:creationId xmlns:a16="http://schemas.microsoft.com/office/drawing/2014/main" id="{9373DBD3-3537-475B-3D0C-43FA9142CFC4}"/>
              </a:ext>
            </a:extLst>
          </p:cNvPr>
          <p:cNvSpPr txBox="1"/>
          <p:nvPr/>
        </p:nvSpPr>
        <p:spPr>
          <a:xfrm>
            <a:off x="722347" y="4885544"/>
            <a:ext cx="10747306" cy="1902059"/>
          </a:xfrm>
          <a:prstGeom prst="rect">
            <a:avLst/>
          </a:prstGeom>
          <a:noFill/>
        </p:spPr>
        <p:txBody>
          <a:bodyPr wrap="square" rtlCol="0">
            <a:spAutoFit/>
          </a:bodyPr>
          <a:lstStyle/>
          <a:p>
            <a:pPr algn="ctr">
              <a:lnSpc>
                <a:spcPct val="70000"/>
              </a:lnSpc>
            </a:pPr>
            <a:r>
              <a:rPr lang="it-IT" sz="2800" dirty="0">
                <a:solidFill>
                  <a:schemeClr val="bg1"/>
                </a:solidFill>
                <a:effectLst>
                  <a:outerShdw dist="50800" dir="2700000" algn="tl" rotWithShape="0">
                    <a:prstClr val="black"/>
                  </a:outerShdw>
                </a:effectLst>
                <a:latin typeface="Pokemon Fire Red" pitchFamily="2" charset="0"/>
              </a:rPr>
              <a:t>Il secondo </a:t>
            </a:r>
            <a:r>
              <a:rPr lang="it-IT" sz="2800" dirty="0" err="1">
                <a:solidFill>
                  <a:schemeClr val="bg1"/>
                </a:solidFill>
                <a:effectLst>
                  <a:outerShdw dist="50800" dir="2700000" algn="tl" rotWithShape="0">
                    <a:prstClr val="black"/>
                  </a:outerShdw>
                </a:effectLst>
                <a:latin typeface="Pokemon Fire Red" pitchFamily="2" charset="0"/>
              </a:rPr>
              <a:t>sottoproblema</a:t>
            </a:r>
            <a:r>
              <a:rPr lang="it-IT" sz="2800" dirty="0">
                <a:solidFill>
                  <a:schemeClr val="bg1"/>
                </a:solidFill>
                <a:effectLst>
                  <a:outerShdw dist="50800" dir="2700000" algn="tl" rotWithShape="0">
                    <a:prstClr val="black"/>
                  </a:outerShdw>
                </a:effectLst>
                <a:latin typeface="Pokemon Fire Red" pitchFamily="2" charset="0"/>
              </a:rPr>
              <a:t> si concentra sulla previsione del vincitore dello scontro. Utilizzando le informazioni fornite dal primo </a:t>
            </a:r>
            <a:r>
              <a:rPr lang="it-IT" sz="2800" dirty="0" err="1">
                <a:solidFill>
                  <a:schemeClr val="bg1"/>
                </a:solidFill>
                <a:effectLst>
                  <a:outerShdw dist="50800" dir="2700000" algn="tl" rotWithShape="0">
                    <a:prstClr val="black"/>
                  </a:outerShdw>
                </a:effectLst>
                <a:latin typeface="Pokemon Fire Red" pitchFamily="2" charset="0"/>
              </a:rPr>
              <a:t>sottoproblema</a:t>
            </a:r>
            <a:r>
              <a:rPr lang="it-IT" sz="2800" dirty="0">
                <a:solidFill>
                  <a:schemeClr val="bg1"/>
                </a:solidFill>
                <a:effectLst>
                  <a:outerShdw dist="50800" dir="2700000" algn="tl" rotWithShape="0">
                    <a:prstClr val="black"/>
                  </a:outerShdw>
                </a:effectLst>
                <a:latin typeface="Pokemon Fire Red" pitchFamily="2" charset="0"/>
              </a:rPr>
              <a:t>, possiamo progettare un algoritmo che, prendendo in input, l'output dell'algoritmo di Ricerca Locale e le due squadre in competizione, calcola la distanza di ciascuna squadra rispetto alle squadre forti individuate dal primo </a:t>
            </a:r>
            <a:r>
              <a:rPr lang="it-IT" sz="2800" dirty="0" err="1">
                <a:solidFill>
                  <a:schemeClr val="bg1"/>
                </a:solidFill>
                <a:effectLst>
                  <a:outerShdw dist="50800" dir="2700000" algn="tl" rotWithShape="0">
                    <a:prstClr val="black"/>
                  </a:outerShdw>
                </a:effectLst>
                <a:latin typeface="Pokemon Fire Red" pitchFamily="2" charset="0"/>
              </a:rPr>
              <a:t>sottoproblema</a:t>
            </a:r>
            <a:r>
              <a:rPr lang="it-IT" sz="2800" dirty="0">
                <a:solidFill>
                  <a:schemeClr val="bg1"/>
                </a:solidFill>
                <a:effectLst>
                  <a:outerShdw dist="50800" dir="2700000" algn="tl" rotWithShape="0">
                    <a:prstClr val="black"/>
                  </a:outerShdw>
                </a:effectLst>
                <a:latin typeface="Pokemon Fire Red" pitchFamily="2" charset="0"/>
              </a:rPr>
              <a:t>. Utilizzando queste informazioni, siamo in grado di determinare quale delle due squadre disti di meno dalle rispettive squadre forti e quindi prevedere il vincitore dello scontro.</a:t>
            </a:r>
            <a:endParaRPr lang="en-GB" sz="2800" dirty="0">
              <a:solidFill>
                <a:schemeClr val="bg1"/>
              </a:solidFill>
              <a:effectLst>
                <a:outerShdw dist="50800" dir="2700000" algn="tl" rotWithShape="0">
                  <a:prstClr val="black"/>
                </a:outerShdw>
              </a:effectLst>
              <a:latin typeface="Pokemon Fire Red" pitchFamily="2" charset="0"/>
            </a:endParaRPr>
          </a:p>
        </p:txBody>
      </p:sp>
      <p:pic>
        <p:nvPicPr>
          <p:cNvPr id="11" name="Picture 10" descr="A video game of a store&#10;&#10;Description automatically generated">
            <a:extLst>
              <a:ext uri="{FF2B5EF4-FFF2-40B4-BE49-F238E27FC236}">
                <a16:creationId xmlns:a16="http://schemas.microsoft.com/office/drawing/2014/main" id="{84DBE38B-5645-1CB2-90E9-7DA6D6ED2AC9}"/>
              </a:ext>
            </a:extLst>
          </p:cNvPr>
          <p:cNvPicPr>
            <a:picLocks noChangeAspect="1"/>
          </p:cNvPicPr>
          <p:nvPr/>
        </p:nvPicPr>
        <p:blipFill>
          <a:blip r:embed="rId9"/>
          <a:stretch>
            <a:fillRect/>
          </a:stretch>
        </p:blipFill>
        <p:spPr>
          <a:xfrm>
            <a:off x="3233956" y="1165464"/>
            <a:ext cx="5724089" cy="3685463"/>
          </a:xfrm>
          <a:prstGeom prst="rect">
            <a:avLst/>
          </a:prstGeom>
        </p:spPr>
      </p:pic>
      <p:pic>
        <p:nvPicPr>
          <p:cNvPr id="15" name="Picture 14">
            <a:extLst>
              <a:ext uri="{FF2B5EF4-FFF2-40B4-BE49-F238E27FC236}">
                <a16:creationId xmlns:a16="http://schemas.microsoft.com/office/drawing/2014/main" id="{B39DC42D-43B2-70C0-ED21-FB27AC75275B}"/>
              </a:ext>
            </a:extLst>
          </p:cNvPr>
          <p:cNvPicPr>
            <a:picLocks noChangeAspect="1"/>
          </p:cNvPicPr>
          <p:nvPr/>
        </p:nvPicPr>
        <p:blipFill>
          <a:blip r:embed="rId10"/>
          <a:srcRect/>
          <a:stretch/>
        </p:blipFill>
        <p:spPr>
          <a:xfrm>
            <a:off x="6418374" y="2931191"/>
            <a:ext cx="436321" cy="518132"/>
          </a:xfrm>
          <a:prstGeom prst="rect">
            <a:avLst/>
          </a:prstGeom>
        </p:spPr>
      </p:pic>
      <p:pic>
        <p:nvPicPr>
          <p:cNvPr id="17" name="Picture 16">
            <a:extLst>
              <a:ext uri="{FF2B5EF4-FFF2-40B4-BE49-F238E27FC236}">
                <a16:creationId xmlns:a16="http://schemas.microsoft.com/office/drawing/2014/main" id="{8BA11AB9-2A75-1268-A630-69381F6ACF96}"/>
              </a:ext>
            </a:extLst>
          </p:cNvPr>
          <p:cNvPicPr>
            <a:picLocks noChangeAspect="1"/>
          </p:cNvPicPr>
          <p:nvPr/>
        </p:nvPicPr>
        <p:blipFill>
          <a:blip r:embed="rId11"/>
          <a:srcRect/>
          <a:stretch/>
        </p:blipFill>
        <p:spPr>
          <a:xfrm>
            <a:off x="4768478" y="2968997"/>
            <a:ext cx="370759" cy="420194"/>
          </a:xfrm>
          <a:prstGeom prst="rect">
            <a:avLst/>
          </a:prstGeom>
        </p:spPr>
      </p:pic>
      <p:sp>
        <p:nvSpPr>
          <p:cNvPr id="21" name="TextBox 20">
            <a:extLst>
              <a:ext uri="{FF2B5EF4-FFF2-40B4-BE49-F238E27FC236}">
                <a16:creationId xmlns:a16="http://schemas.microsoft.com/office/drawing/2014/main" id="{F906FB9C-8DBB-B0D1-3D19-9F32976AB265}"/>
              </a:ext>
            </a:extLst>
          </p:cNvPr>
          <p:cNvSpPr txBox="1"/>
          <p:nvPr/>
        </p:nvSpPr>
        <p:spPr>
          <a:xfrm>
            <a:off x="4066436" y="3441518"/>
            <a:ext cx="1774845" cy="683264"/>
          </a:xfrm>
          <a:prstGeom prst="rect">
            <a:avLst/>
          </a:prstGeom>
          <a:noFill/>
        </p:spPr>
        <p:txBody>
          <a:bodyPr wrap="none" rtlCol="0">
            <a:spAutoFit/>
          </a:bodyPr>
          <a:lstStyle/>
          <a:p>
            <a:pPr algn="ctr">
              <a:lnSpc>
                <a:spcPct val="60000"/>
              </a:lnSpc>
            </a:pPr>
            <a:r>
              <a:rPr lang="en-GB" sz="3200" dirty="0" err="1">
                <a:solidFill>
                  <a:schemeClr val="tx1">
                    <a:lumMod val="75000"/>
                    <a:lumOff val="25000"/>
                  </a:schemeClr>
                </a:solidFill>
                <a:effectLst>
                  <a:outerShdw dist="50800" dir="2700000" algn="tl" rotWithShape="0">
                    <a:schemeClr val="bg1"/>
                  </a:outerShdw>
                </a:effectLst>
                <a:latin typeface="Pokemon Fire Red" pitchFamily="2" charset="0"/>
              </a:rPr>
              <a:t>Calcolo</a:t>
            </a:r>
            <a:r>
              <a:rPr lang="en-GB" sz="3200" dirty="0">
                <a:solidFill>
                  <a:schemeClr val="tx1">
                    <a:lumMod val="75000"/>
                    <a:lumOff val="25000"/>
                  </a:schemeClr>
                </a:solidFill>
                <a:effectLst>
                  <a:outerShdw dist="50800" dir="2700000" algn="tl" rotWithShape="0">
                    <a:schemeClr val="bg1"/>
                  </a:outerShdw>
                </a:effectLst>
                <a:latin typeface="Pokemon Fire Red" pitchFamily="2" charset="0"/>
              </a:rPr>
              <a:t> </a:t>
            </a:r>
            <a:r>
              <a:rPr lang="en-GB" sz="3200" dirty="0" err="1">
                <a:solidFill>
                  <a:schemeClr val="tx1">
                    <a:lumMod val="75000"/>
                    <a:lumOff val="25000"/>
                  </a:schemeClr>
                </a:solidFill>
                <a:effectLst>
                  <a:outerShdw dist="50800" dir="2700000" algn="tl" rotWithShape="0">
                    <a:schemeClr val="bg1"/>
                  </a:outerShdw>
                </a:effectLst>
                <a:latin typeface="Pokemon Fire Red" pitchFamily="2" charset="0"/>
              </a:rPr>
              <a:t>della</a:t>
            </a:r>
            <a:br>
              <a:rPr lang="en-GB" sz="3200" dirty="0">
                <a:solidFill>
                  <a:schemeClr val="tx1">
                    <a:lumMod val="75000"/>
                    <a:lumOff val="25000"/>
                  </a:schemeClr>
                </a:solidFill>
                <a:effectLst>
                  <a:outerShdw dist="50800" dir="2700000" algn="tl" rotWithShape="0">
                    <a:schemeClr val="bg1"/>
                  </a:outerShdw>
                </a:effectLst>
                <a:latin typeface="Pokemon Fire Red" pitchFamily="2" charset="0"/>
              </a:rPr>
            </a:br>
            <a:r>
              <a:rPr lang="en-GB" sz="3200" dirty="0" err="1">
                <a:solidFill>
                  <a:schemeClr val="tx1">
                    <a:lumMod val="75000"/>
                    <a:lumOff val="25000"/>
                  </a:schemeClr>
                </a:solidFill>
                <a:effectLst>
                  <a:outerShdw dist="50800" dir="2700000" algn="tl" rotWithShape="0">
                    <a:schemeClr val="bg1"/>
                  </a:outerShdw>
                </a:effectLst>
                <a:latin typeface="Pokemon Fire Red" pitchFamily="2" charset="0"/>
              </a:rPr>
              <a:t>distanza</a:t>
            </a:r>
            <a:endParaRPr lang="en-GB" sz="3200" dirty="0">
              <a:solidFill>
                <a:schemeClr val="tx1">
                  <a:lumMod val="75000"/>
                  <a:lumOff val="25000"/>
                </a:schemeClr>
              </a:solidFill>
              <a:effectLst>
                <a:outerShdw dist="50800" dir="2700000" algn="tl" rotWithShape="0">
                  <a:schemeClr val="bg1"/>
                </a:outerShdw>
              </a:effectLst>
              <a:latin typeface="Pokemon Fire Red" pitchFamily="2" charset="0"/>
            </a:endParaRPr>
          </a:p>
        </p:txBody>
      </p:sp>
      <p:sp>
        <p:nvSpPr>
          <p:cNvPr id="22" name="TextBox 21">
            <a:extLst>
              <a:ext uri="{FF2B5EF4-FFF2-40B4-BE49-F238E27FC236}">
                <a16:creationId xmlns:a16="http://schemas.microsoft.com/office/drawing/2014/main" id="{CE876B5E-B0D4-4FFE-784B-EBEBA9FF76F8}"/>
              </a:ext>
            </a:extLst>
          </p:cNvPr>
          <p:cNvSpPr txBox="1"/>
          <p:nvPr/>
        </p:nvSpPr>
        <p:spPr>
          <a:xfrm>
            <a:off x="5937084" y="3274891"/>
            <a:ext cx="1467068" cy="584775"/>
          </a:xfrm>
          <a:prstGeom prst="rect">
            <a:avLst/>
          </a:prstGeom>
          <a:noFill/>
        </p:spPr>
        <p:txBody>
          <a:bodyPr wrap="none" rtlCol="0">
            <a:spAutoFit/>
          </a:bodyPr>
          <a:lstStyle/>
          <a:p>
            <a:pPr algn="ctr"/>
            <a:r>
              <a:rPr lang="en-GB" sz="3200" dirty="0" err="1">
                <a:solidFill>
                  <a:schemeClr val="tx1">
                    <a:lumMod val="75000"/>
                    <a:lumOff val="25000"/>
                  </a:schemeClr>
                </a:solidFill>
                <a:effectLst>
                  <a:outerShdw dist="50800" dir="2700000" algn="tl" rotWithShape="0">
                    <a:schemeClr val="bg1"/>
                  </a:outerShdw>
                </a:effectLst>
                <a:latin typeface="Pokemon Fire Red" pitchFamily="2" charset="0"/>
              </a:rPr>
              <a:t>Predizione</a:t>
            </a:r>
            <a:endParaRPr lang="en-GB" sz="3200" dirty="0">
              <a:solidFill>
                <a:schemeClr val="tx1">
                  <a:lumMod val="75000"/>
                  <a:lumOff val="25000"/>
                </a:schemeClr>
              </a:solidFill>
              <a:effectLst>
                <a:outerShdw dist="50800" dir="2700000" algn="tl" rotWithShape="0">
                  <a:schemeClr val="bg1"/>
                </a:outerShdw>
              </a:effectLst>
              <a:latin typeface="Pokemon Fire Red" pitchFamily="2" charset="0"/>
            </a:endParaRPr>
          </a:p>
        </p:txBody>
      </p:sp>
    </p:spTree>
    <p:extLst>
      <p:ext uri="{BB962C8B-B14F-4D97-AF65-F5344CB8AC3E}">
        <p14:creationId xmlns:p14="http://schemas.microsoft.com/office/powerpoint/2010/main" val="26921944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iterate type="lt">
                                    <p:tmPct val="10000"/>
                                  </p:iterate>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3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D054F761-C712-7F8F-ED7D-ABCBDDB37669}"/>
              </a:ext>
            </a:extLst>
          </p:cNvPr>
          <p:cNvSpPr/>
          <p:nvPr/>
        </p:nvSpPr>
        <p:spPr>
          <a:xfrm>
            <a:off x="9109586" y="188686"/>
            <a:ext cx="2133600" cy="211908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Figura a mano libera: forma 6">
            <a:extLst>
              <a:ext uri="{FF2B5EF4-FFF2-40B4-BE49-F238E27FC236}">
                <a16:creationId xmlns:a16="http://schemas.microsoft.com/office/drawing/2014/main" id="{4E0BCD90-22BF-DE8E-15D2-1BBCAF1575F5}"/>
              </a:ext>
            </a:extLst>
          </p:cNvPr>
          <p:cNvSpPr/>
          <p:nvPr/>
        </p:nvSpPr>
        <p:spPr>
          <a:xfrm>
            <a:off x="9244102" y="290286"/>
            <a:ext cx="1774418" cy="1911293"/>
          </a:xfrm>
          <a:custGeom>
            <a:avLst/>
            <a:gdLst>
              <a:gd name="connsiteX0" fmla="*/ 125127 w 4027196"/>
              <a:gd name="connsiteY0" fmla="*/ 4083184 h 4337845"/>
              <a:gd name="connsiteX1" fmla="*/ 1633887 w 4027196"/>
              <a:gd name="connsiteY1" fmla="*/ 4083184 h 4337845"/>
              <a:gd name="connsiteX2" fmla="*/ 1641507 w 4027196"/>
              <a:gd name="connsiteY2" fmla="*/ 1096144 h 4337845"/>
              <a:gd name="connsiteX3" fmla="*/ 2334927 w 4027196"/>
              <a:gd name="connsiteY3" fmla="*/ 1682884 h 4337845"/>
              <a:gd name="connsiteX4" fmla="*/ 3074067 w 4027196"/>
              <a:gd name="connsiteY4" fmla="*/ 1019944 h 4337845"/>
              <a:gd name="connsiteX5" fmla="*/ 3081687 w 4027196"/>
              <a:gd name="connsiteY5" fmla="*/ 2703964 h 4337845"/>
              <a:gd name="connsiteX6" fmla="*/ 3927507 w 4027196"/>
              <a:gd name="connsiteY6" fmla="*/ 2688724 h 4337845"/>
              <a:gd name="connsiteX7" fmla="*/ 3912267 w 4027196"/>
              <a:gd name="connsiteY7" fmla="*/ 265564 h 4337845"/>
              <a:gd name="connsiteX8" fmla="*/ 3043587 w 4027196"/>
              <a:gd name="connsiteY8" fmla="*/ 273184 h 4337845"/>
              <a:gd name="connsiteX9" fmla="*/ 2380647 w 4027196"/>
              <a:gd name="connsiteY9" fmla="*/ 875164 h 4337845"/>
              <a:gd name="connsiteX10" fmla="*/ 1763427 w 4027196"/>
              <a:gd name="connsiteY10" fmla="*/ 242704 h 4337845"/>
              <a:gd name="connsiteX11" fmla="*/ 826167 w 4027196"/>
              <a:gd name="connsiteY11" fmla="*/ 250324 h 4337845"/>
              <a:gd name="connsiteX12" fmla="*/ 818547 w 4027196"/>
              <a:gd name="connsiteY12" fmla="*/ 3252604 h 4337845"/>
              <a:gd name="connsiteX13" fmla="*/ 163227 w 4027196"/>
              <a:gd name="connsiteY13" fmla="*/ 3267844 h 4337845"/>
              <a:gd name="connsiteX14" fmla="*/ 125127 w 4027196"/>
              <a:gd name="connsiteY14" fmla="*/ 4083184 h 433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27196" h="4337845">
                <a:moveTo>
                  <a:pt x="125127" y="4083184"/>
                </a:moveTo>
                <a:cubicBezTo>
                  <a:pt x="370237" y="4219074"/>
                  <a:pt x="1381157" y="4581024"/>
                  <a:pt x="1633887" y="4083184"/>
                </a:cubicBezTo>
                <a:cubicBezTo>
                  <a:pt x="1886617" y="3585344"/>
                  <a:pt x="1524667" y="1496194"/>
                  <a:pt x="1641507" y="1096144"/>
                </a:cubicBezTo>
                <a:cubicBezTo>
                  <a:pt x="1758347" y="696094"/>
                  <a:pt x="2096167" y="1695584"/>
                  <a:pt x="2334927" y="1682884"/>
                </a:cubicBezTo>
                <a:cubicBezTo>
                  <a:pt x="2573687" y="1670184"/>
                  <a:pt x="2949607" y="849764"/>
                  <a:pt x="3074067" y="1019944"/>
                </a:cubicBezTo>
                <a:cubicBezTo>
                  <a:pt x="3198527" y="1190124"/>
                  <a:pt x="2939447" y="2425834"/>
                  <a:pt x="3081687" y="2703964"/>
                </a:cubicBezTo>
                <a:cubicBezTo>
                  <a:pt x="3223927" y="2982094"/>
                  <a:pt x="3789077" y="3095124"/>
                  <a:pt x="3927507" y="2688724"/>
                </a:cubicBezTo>
                <a:cubicBezTo>
                  <a:pt x="4065937" y="2282324"/>
                  <a:pt x="4059587" y="668154"/>
                  <a:pt x="3912267" y="265564"/>
                </a:cubicBezTo>
                <a:cubicBezTo>
                  <a:pt x="3764947" y="-137026"/>
                  <a:pt x="3298857" y="171584"/>
                  <a:pt x="3043587" y="273184"/>
                </a:cubicBezTo>
                <a:cubicBezTo>
                  <a:pt x="2788317" y="374784"/>
                  <a:pt x="2594007" y="880244"/>
                  <a:pt x="2380647" y="875164"/>
                </a:cubicBezTo>
                <a:cubicBezTo>
                  <a:pt x="2167287" y="870084"/>
                  <a:pt x="2022507" y="346844"/>
                  <a:pt x="1763427" y="242704"/>
                </a:cubicBezTo>
                <a:cubicBezTo>
                  <a:pt x="1504347" y="138564"/>
                  <a:pt x="983647" y="-251326"/>
                  <a:pt x="826167" y="250324"/>
                </a:cubicBezTo>
                <a:cubicBezTo>
                  <a:pt x="668687" y="751974"/>
                  <a:pt x="929037" y="2749684"/>
                  <a:pt x="818547" y="3252604"/>
                </a:cubicBezTo>
                <a:cubicBezTo>
                  <a:pt x="708057" y="3755524"/>
                  <a:pt x="274987" y="3128144"/>
                  <a:pt x="163227" y="3267844"/>
                </a:cubicBezTo>
                <a:cubicBezTo>
                  <a:pt x="51467" y="3407544"/>
                  <a:pt x="-119983" y="3947294"/>
                  <a:pt x="125127" y="4083184"/>
                </a:cubicBezTo>
                <a:close/>
              </a:path>
            </a:pathLst>
          </a:cu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Text Placeholder 1">
            <a:extLst>
              <a:ext uri="{FF2B5EF4-FFF2-40B4-BE49-F238E27FC236}">
                <a16:creationId xmlns:a16="http://schemas.microsoft.com/office/drawing/2014/main" id="{CE85F951-611A-6773-576C-A3AF4554CBE9}"/>
              </a:ext>
            </a:extLst>
          </p:cNvPr>
          <p:cNvSpPr txBox="1">
            <a:spLocks/>
          </p:cNvSpPr>
          <p:nvPr/>
        </p:nvSpPr>
        <p:spPr>
          <a:xfrm>
            <a:off x="1206500" y="4915435"/>
            <a:ext cx="9812020" cy="1536191"/>
          </a:xfrm>
          <a:prstGeom prst="rect">
            <a:avLst/>
          </a:prstGeom>
          <a:effectLst/>
        </p:spPr>
        <p:txBody>
          <a:bodyPr vert="horz" lIns="91440" tIns="45720" rIns="91440" bIns="45720" rtlCol="0" anchor="t" anchorCtr="0">
            <a:noAutofit/>
          </a:bodyPr>
          <a:lstStyle>
            <a:lvl1pPr marL="0" indent="0" algn="l" defTabSz="914400" rtl="0" eaLnBrk="1" latinLnBrk="0" hangingPunct="1">
              <a:lnSpc>
                <a:spcPct val="80000"/>
              </a:lnSpc>
              <a:spcBef>
                <a:spcPts val="0"/>
              </a:spcBef>
              <a:buFont typeface="Arial" panose="020B0604020202020204" pitchFamily="34" charset="0"/>
              <a:buNone/>
              <a:defRPr sz="6000" b="1" kern="1200">
                <a:solidFill>
                  <a:schemeClr val="tx1">
                    <a:lumMod val="65000"/>
                    <a:lumOff val="35000"/>
                  </a:schemeClr>
                </a:solidFill>
                <a:effectLst>
                  <a:outerShdw blurRad="50800" dist="38100" dir="2700000" algn="tl" rotWithShape="0">
                    <a:prstClr val="black">
                      <a:alpha val="40000"/>
                    </a:prstClr>
                  </a:outerShdw>
                </a:effectLst>
                <a:latin typeface="Pokemon Fire Red"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Pokemon Fire Red"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Pokemon Fire Red"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Pokemon Fire Red"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Pokemon Fire Red" pitchFamily="2"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it-IT" sz="2800" dirty="0"/>
              <a:t>Abbiamo scelto </a:t>
            </a:r>
            <a:r>
              <a:rPr lang="it-IT" sz="2800" dirty="0" err="1"/>
              <a:t>JMetal</a:t>
            </a:r>
            <a:r>
              <a:rPr lang="it-IT" sz="2800" dirty="0"/>
              <a:t> per la sua </a:t>
            </a:r>
            <a:r>
              <a:rPr lang="it-IT" sz="2800" dirty="0" err="1"/>
              <a:t>flessibilita’</a:t>
            </a:r>
            <a:r>
              <a:rPr lang="it-IT" sz="2800" dirty="0"/>
              <a:t> e la vasta gamma di </a:t>
            </a:r>
            <a:r>
              <a:rPr lang="it-IT" sz="2800" dirty="0" err="1"/>
              <a:t>funzionalita’</a:t>
            </a:r>
            <a:r>
              <a:rPr lang="it-IT" sz="2800" dirty="0"/>
              <a:t> offerte per l'implementazione di algoritmi evolutivi. Inoltre, abbiamo integrato nel nostro progetto due dataset completi contenenti tutti i dati relativi ai Pokémon, strutturato in formato CSV.  Un dataset contiene i Pokémon mentre l'altro contiene le mosse </a:t>
            </a:r>
          </a:p>
        </p:txBody>
      </p:sp>
    </p:spTree>
    <p:extLst>
      <p:ext uri="{BB962C8B-B14F-4D97-AF65-F5344CB8AC3E}">
        <p14:creationId xmlns:p14="http://schemas.microsoft.com/office/powerpoint/2010/main" val="1344000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iterate type="lt">
                                    <p:tmPct val="5000"/>
                                  </p:iterate>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3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6AA8D-1892-891C-59EF-A911BF4B3B1B}"/>
              </a:ext>
            </a:extLst>
          </p:cNvPr>
          <p:cNvSpPr>
            <a:spLocks noGrp="1"/>
          </p:cNvSpPr>
          <p:nvPr>
            <p:ph type="title"/>
          </p:nvPr>
        </p:nvSpPr>
        <p:spPr>
          <a:xfrm>
            <a:off x="0" y="0"/>
            <a:ext cx="4178808" cy="886777"/>
          </a:xfrm>
        </p:spPr>
        <p:txBody>
          <a:bodyPr/>
          <a:lstStyle/>
          <a:p>
            <a:pPr algn="l"/>
            <a:r>
              <a:rPr lang="en-GB" dirty="0" err="1"/>
              <a:t>Progettazione</a:t>
            </a:r>
            <a:endParaRPr lang="en-GB" dirty="0"/>
          </a:p>
        </p:txBody>
      </p:sp>
      <p:sp>
        <p:nvSpPr>
          <p:cNvPr id="11" name="Text Placeholder 10">
            <a:extLst>
              <a:ext uri="{FF2B5EF4-FFF2-40B4-BE49-F238E27FC236}">
                <a16:creationId xmlns:a16="http://schemas.microsoft.com/office/drawing/2014/main" id="{A7238423-7762-2656-29B7-0B4C256E43B5}"/>
              </a:ext>
            </a:extLst>
          </p:cNvPr>
          <p:cNvSpPr>
            <a:spLocks noGrp="1"/>
          </p:cNvSpPr>
          <p:nvPr>
            <p:ph type="body" idx="1"/>
          </p:nvPr>
        </p:nvSpPr>
        <p:spPr>
          <a:xfrm>
            <a:off x="7112000" y="2322578"/>
            <a:ext cx="4804229" cy="891238"/>
          </a:xfrm>
        </p:spPr>
        <p:txBody>
          <a:bodyPr/>
          <a:lstStyle/>
          <a:p>
            <a:pPr marL="0" indent="0">
              <a:buNone/>
            </a:pPr>
            <a:r>
              <a:rPr lang="en-GB" sz="4000" dirty="0"/>
              <a:t>GESTIONE DEI DATI</a:t>
            </a:r>
          </a:p>
        </p:txBody>
      </p:sp>
      <p:pic>
        <p:nvPicPr>
          <p:cNvPr id="23" name="Picture 22" descr="A pixelated video game character&#10;&#10;Description automatically generated">
            <a:extLst>
              <a:ext uri="{FF2B5EF4-FFF2-40B4-BE49-F238E27FC236}">
                <a16:creationId xmlns:a16="http://schemas.microsoft.com/office/drawing/2014/main" id="{30508CB6-4D3F-C371-9C2F-D7C80AD1370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61021" y="1316898"/>
            <a:ext cx="576263" cy="768350"/>
          </a:xfrm>
          <a:prstGeom prst="rect">
            <a:avLst/>
          </a:prstGeom>
        </p:spPr>
      </p:pic>
      <p:sp>
        <p:nvSpPr>
          <p:cNvPr id="3" name="CasellaDiTesto 2">
            <a:extLst>
              <a:ext uri="{FF2B5EF4-FFF2-40B4-BE49-F238E27FC236}">
                <a16:creationId xmlns:a16="http://schemas.microsoft.com/office/drawing/2014/main" id="{9004CC61-C9F1-94F8-26EA-2F710DF87C15}"/>
              </a:ext>
            </a:extLst>
          </p:cNvPr>
          <p:cNvSpPr txBox="1"/>
          <p:nvPr/>
        </p:nvSpPr>
        <p:spPr>
          <a:xfrm>
            <a:off x="7251000" y="3559146"/>
            <a:ext cx="4462461" cy="2862322"/>
          </a:xfrm>
          <a:prstGeom prst="rect">
            <a:avLst/>
          </a:prstGeom>
          <a:noFill/>
        </p:spPr>
        <p:txBody>
          <a:bodyPr wrap="square" rtlCol="0">
            <a:spAutoFit/>
          </a:bodyPr>
          <a:lstStyle/>
          <a:p>
            <a:r>
              <a:rPr lang="it-IT" sz="3000" b="1" dirty="0">
                <a:latin typeface="Pokemon Fire Red" panose="00000400000000000000" pitchFamily="2" charset="0"/>
              </a:rPr>
              <a:t>Entrambi i dataset hanno il formato dei dati di tipo strutturato ed abbiamo effettuato la data </a:t>
            </a:r>
            <a:r>
              <a:rPr lang="it-IT" sz="3000" b="1" dirty="0" err="1">
                <a:latin typeface="Pokemon Fire Red" panose="00000400000000000000" pitchFamily="2" charset="0"/>
              </a:rPr>
              <a:t>preparation</a:t>
            </a:r>
            <a:r>
              <a:rPr lang="it-IT" sz="3000" b="1" dirty="0">
                <a:latin typeface="Pokemon Fire Red" panose="00000400000000000000" pitchFamily="2" charset="0"/>
              </a:rPr>
              <a:t> con l'obiettivo di preparare i dati da dare in input all'algoritmo Genetico.</a:t>
            </a:r>
          </a:p>
        </p:txBody>
      </p:sp>
    </p:spTree>
    <p:extLst>
      <p:ext uri="{BB962C8B-B14F-4D97-AF65-F5344CB8AC3E}">
        <p14:creationId xmlns:p14="http://schemas.microsoft.com/office/powerpoint/2010/main" val="522195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11D237-329D-FC3C-339E-2930FB99D96C}"/>
              </a:ext>
            </a:extLst>
          </p:cNvPr>
          <p:cNvSpPr>
            <a:spLocks noGrp="1"/>
          </p:cNvSpPr>
          <p:nvPr>
            <p:ph type="body" sz="quarter" idx="3"/>
          </p:nvPr>
        </p:nvSpPr>
        <p:spPr/>
        <p:txBody>
          <a:bodyPr/>
          <a:lstStyle/>
          <a:p>
            <a:r>
              <a:rPr lang="it-IT" sz="4000" dirty="0">
                <a:effectLst>
                  <a:outerShdw dist="63500" dir="2700000" algn="tl" rotWithShape="0">
                    <a:prstClr val="black">
                      <a:alpha val="15000"/>
                    </a:prstClr>
                  </a:outerShdw>
                </a:effectLst>
              </a:rPr>
              <a:t>Questo progetto si concentra sull'utilizzo di algoritmi di intelligenza artificiale per prevedere l'esito degli scontri tra due squadre Pokémon. </a:t>
            </a:r>
            <a:endParaRPr lang="en-GB" sz="4000" dirty="0">
              <a:effectLst>
                <a:outerShdw dist="63500" dir="2700000" algn="tl" rotWithShape="0">
                  <a:prstClr val="black">
                    <a:alpha val="15000"/>
                  </a:prstClr>
                </a:outerShdw>
              </a:effectLst>
            </a:endParaRPr>
          </a:p>
        </p:txBody>
      </p:sp>
    </p:spTree>
    <p:extLst>
      <p:ext uri="{BB962C8B-B14F-4D97-AF65-F5344CB8AC3E}">
        <p14:creationId xmlns:p14="http://schemas.microsoft.com/office/powerpoint/2010/main" val="1486576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iterate type="lt">
                                    <p:tmPct val="5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3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13BB1-AFED-F82C-DD0C-32A783D331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3BDB3F-3103-B5AE-39B6-10EE9816FC27}"/>
              </a:ext>
            </a:extLst>
          </p:cNvPr>
          <p:cNvSpPr>
            <a:spLocks noGrp="1"/>
          </p:cNvSpPr>
          <p:nvPr>
            <p:ph type="title"/>
          </p:nvPr>
        </p:nvSpPr>
        <p:spPr>
          <a:xfrm>
            <a:off x="0" y="0"/>
            <a:ext cx="4178808" cy="886777"/>
          </a:xfrm>
        </p:spPr>
        <p:txBody>
          <a:bodyPr/>
          <a:lstStyle/>
          <a:p>
            <a:pPr algn="l"/>
            <a:r>
              <a:rPr lang="en-GB" dirty="0" err="1"/>
              <a:t>Progettazione</a:t>
            </a:r>
            <a:endParaRPr lang="en-GB" dirty="0"/>
          </a:p>
        </p:txBody>
      </p:sp>
      <p:sp>
        <p:nvSpPr>
          <p:cNvPr id="11" name="Text Placeholder 10">
            <a:extLst>
              <a:ext uri="{FF2B5EF4-FFF2-40B4-BE49-F238E27FC236}">
                <a16:creationId xmlns:a16="http://schemas.microsoft.com/office/drawing/2014/main" id="{293D1F21-BEDE-012E-6A97-DBC537F47A18}"/>
              </a:ext>
            </a:extLst>
          </p:cNvPr>
          <p:cNvSpPr>
            <a:spLocks noGrp="1"/>
          </p:cNvSpPr>
          <p:nvPr>
            <p:ph type="body" idx="1"/>
          </p:nvPr>
        </p:nvSpPr>
        <p:spPr>
          <a:xfrm>
            <a:off x="7112000" y="2322578"/>
            <a:ext cx="4804229" cy="891238"/>
          </a:xfrm>
        </p:spPr>
        <p:txBody>
          <a:bodyPr/>
          <a:lstStyle/>
          <a:p>
            <a:pPr marL="0" indent="0">
              <a:buNone/>
            </a:pPr>
            <a:r>
              <a:rPr lang="en-GB" sz="4000" dirty="0"/>
              <a:t>CODIFICA DEGLI INDIVIDUI</a:t>
            </a:r>
          </a:p>
        </p:txBody>
      </p:sp>
      <p:pic>
        <p:nvPicPr>
          <p:cNvPr id="23" name="Picture 22" descr="A pixelated video game character&#10;&#10;Description automatically generated">
            <a:extLst>
              <a:ext uri="{FF2B5EF4-FFF2-40B4-BE49-F238E27FC236}">
                <a16:creationId xmlns:a16="http://schemas.microsoft.com/office/drawing/2014/main" id="{5C4114B3-AB42-DE71-4940-22A48C669CE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90783" y="3044825"/>
            <a:ext cx="576263" cy="768350"/>
          </a:xfrm>
          <a:prstGeom prst="rect">
            <a:avLst/>
          </a:prstGeom>
        </p:spPr>
      </p:pic>
      <p:sp>
        <p:nvSpPr>
          <p:cNvPr id="3" name="CasellaDiTesto 2">
            <a:extLst>
              <a:ext uri="{FF2B5EF4-FFF2-40B4-BE49-F238E27FC236}">
                <a16:creationId xmlns:a16="http://schemas.microsoft.com/office/drawing/2014/main" id="{5E10116B-CAF6-FD56-AA03-6CF86A4FCFE7}"/>
              </a:ext>
            </a:extLst>
          </p:cNvPr>
          <p:cNvSpPr txBox="1"/>
          <p:nvPr/>
        </p:nvSpPr>
        <p:spPr>
          <a:xfrm>
            <a:off x="7251000" y="3559146"/>
            <a:ext cx="4462461" cy="2893100"/>
          </a:xfrm>
          <a:prstGeom prst="rect">
            <a:avLst/>
          </a:prstGeom>
          <a:noFill/>
        </p:spPr>
        <p:txBody>
          <a:bodyPr wrap="square" rtlCol="0">
            <a:spAutoFit/>
          </a:bodyPr>
          <a:lstStyle/>
          <a:p>
            <a:r>
              <a:rPr lang="it-IT" sz="2600" b="1" dirty="0">
                <a:latin typeface="Pokemon Fire Red" panose="00000400000000000000" pitchFamily="2" charset="0"/>
              </a:rPr>
              <a:t>Per rappresentare gli individui nel nostro algoritmo genetico, adotteremo un approccio basato su un array di interi. Ogni elemento di questo array </a:t>
            </a:r>
            <a:r>
              <a:rPr lang="it-IT" sz="2600" b="1" dirty="0" err="1">
                <a:latin typeface="Pokemon Fire Red" panose="00000400000000000000" pitchFamily="2" charset="0"/>
              </a:rPr>
              <a:t>corrispondera’</a:t>
            </a:r>
            <a:r>
              <a:rPr lang="it-IT" sz="2600" b="1" dirty="0">
                <a:latin typeface="Pokemon Fire Red" panose="00000400000000000000" pitchFamily="2" charset="0"/>
              </a:rPr>
              <a:t> alla chiave di un Pokémon all'interno di un'</a:t>
            </a:r>
            <a:r>
              <a:rPr lang="it-IT" sz="2600" b="1" dirty="0" err="1">
                <a:latin typeface="Pokemon Fire Red" panose="00000400000000000000" pitchFamily="2" charset="0"/>
              </a:rPr>
              <a:t>HashMap</a:t>
            </a:r>
            <a:r>
              <a:rPr lang="it-IT" sz="2600" b="1" dirty="0">
                <a:latin typeface="Pokemon Fire Red" panose="00000400000000000000" pitchFamily="2" charset="0"/>
              </a:rPr>
              <a:t> </a:t>
            </a:r>
            <a:r>
              <a:rPr lang="it-IT" sz="2600" b="1" dirty="0" err="1">
                <a:latin typeface="Pokemon Fire Red" panose="00000400000000000000" pitchFamily="2" charset="0"/>
              </a:rPr>
              <a:t>pre</a:t>
            </a:r>
            <a:r>
              <a:rPr lang="it-IT" sz="2600" b="1" dirty="0">
                <a:latin typeface="Pokemon Fire Red" panose="00000400000000000000" pitchFamily="2" charset="0"/>
              </a:rPr>
              <a:t>-caricata che contiene tutti i Pokémon del dataset.</a:t>
            </a:r>
          </a:p>
        </p:txBody>
      </p:sp>
    </p:spTree>
    <p:extLst>
      <p:ext uri="{BB962C8B-B14F-4D97-AF65-F5344CB8AC3E}">
        <p14:creationId xmlns:p14="http://schemas.microsoft.com/office/powerpoint/2010/main" val="16028413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CC5B5-C930-2005-AC57-1A8B05DFF4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A13A5E-EF08-C0D2-F71F-9F1C2C555777}"/>
              </a:ext>
            </a:extLst>
          </p:cNvPr>
          <p:cNvSpPr>
            <a:spLocks noGrp="1"/>
          </p:cNvSpPr>
          <p:nvPr>
            <p:ph type="title"/>
          </p:nvPr>
        </p:nvSpPr>
        <p:spPr>
          <a:xfrm>
            <a:off x="0" y="0"/>
            <a:ext cx="4178808" cy="886777"/>
          </a:xfrm>
        </p:spPr>
        <p:txBody>
          <a:bodyPr/>
          <a:lstStyle/>
          <a:p>
            <a:pPr algn="l"/>
            <a:r>
              <a:rPr lang="en-GB" dirty="0" err="1"/>
              <a:t>Progettazione</a:t>
            </a:r>
            <a:endParaRPr lang="en-GB" dirty="0"/>
          </a:p>
        </p:txBody>
      </p:sp>
      <p:sp>
        <p:nvSpPr>
          <p:cNvPr id="11" name="Text Placeholder 10">
            <a:extLst>
              <a:ext uri="{FF2B5EF4-FFF2-40B4-BE49-F238E27FC236}">
                <a16:creationId xmlns:a16="http://schemas.microsoft.com/office/drawing/2014/main" id="{9C97699B-1610-09F3-5280-22A40800EE50}"/>
              </a:ext>
            </a:extLst>
          </p:cNvPr>
          <p:cNvSpPr>
            <a:spLocks noGrp="1"/>
          </p:cNvSpPr>
          <p:nvPr>
            <p:ph type="body" idx="1"/>
          </p:nvPr>
        </p:nvSpPr>
        <p:spPr>
          <a:xfrm>
            <a:off x="7260526" y="2322578"/>
            <a:ext cx="4452937" cy="891238"/>
          </a:xfrm>
        </p:spPr>
        <p:txBody>
          <a:bodyPr/>
          <a:lstStyle/>
          <a:p>
            <a:pPr marL="0" indent="0">
              <a:buNone/>
            </a:pPr>
            <a:r>
              <a:rPr lang="en-GB" dirty="0"/>
              <a:t>INIZIALIZZAZIONE</a:t>
            </a:r>
          </a:p>
        </p:txBody>
      </p:sp>
      <p:sp>
        <p:nvSpPr>
          <p:cNvPr id="3" name="CasellaDiTesto 2">
            <a:extLst>
              <a:ext uri="{FF2B5EF4-FFF2-40B4-BE49-F238E27FC236}">
                <a16:creationId xmlns:a16="http://schemas.microsoft.com/office/drawing/2014/main" id="{46DB63FF-0189-3A93-D5E3-B1035771CE34}"/>
              </a:ext>
            </a:extLst>
          </p:cNvPr>
          <p:cNvSpPr txBox="1"/>
          <p:nvPr/>
        </p:nvSpPr>
        <p:spPr>
          <a:xfrm>
            <a:off x="7251000" y="3559146"/>
            <a:ext cx="4462461" cy="2569934"/>
          </a:xfrm>
          <a:prstGeom prst="rect">
            <a:avLst/>
          </a:prstGeom>
          <a:noFill/>
        </p:spPr>
        <p:txBody>
          <a:bodyPr wrap="square" rtlCol="0">
            <a:spAutoFit/>
          </a:bodyPr>
          <a:lstStyle/>
          <a:p>
            <a:r>
              <a:rPr lang="it-IT" sz="2300" b="1" dirty="0">
                <a:latin typeface="Pokemon Fire Red" panose="00000400000000000000" pitchFamily="2" charset="0"/>
              </a:rPr>
              <a:t>Per garantire una valutazione accurata delle performance del nostro algoritmo genetico, sperimenteremo empiricamente due approcci distinti all'inizializzazione della popolazione. Il primo approccio prevede l'inizializzazione casuale, in cui gli individui vengono generati casualmente all'interno del dominio del problema.</a:t>
            </a:r>
          </a:p>
        </p:txBody>
      </p:sp>
      <p:pic>
        <p:nvPicPr>
          <p:cNvPr id="5" name="Picture 22" descr="A pixelated video game character&#10;&#10;Description automatically generated">
            <a:extLst>
              <a:ext uri="{FF2B5EF4-FFF2-40B4-BE49-F238E27FC236}">
                <a16:creationId xmlns:a16="http://schemas.microsoft.com/office/drawing/2014/main" id="{3F982A66-2488-FDD7-0702-DF5C37CD7F6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92876" y="4135071"/>
            <a:ext cx="576263" cy="768350"/>
          </a:xfrm>
          <a:prstGeom prst="rect">
            <a:avLst/>
          </a:prstGeom>
        </p:spPr>
      </p:pic>
    </p:spTree>
    <p:extLst>
      <p:ext uri="{BB962C8B-B14F-4D97-AF65-F5344CB8AC3E}">
        <p14:creationId xmlns:p14="http://schemas.microsoft.com/office/powerpoint/2010/main" val="18650408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DFB98-DC07-9414-0BE1-A8CA5732DA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DE6860-CED1-0A3F-03D0-E087CC0451E3}"/>
              </a:ext>
            </a:extLst>
          </p:cNvPr>
          <p:cNvSpPr>
            <a:spLocks noGrp="1"/>
          </p:cNvSpPr>
          <p:nvPr>
            <p:ph type="title"/>
          </p:nvPr>
        </p:nvSpPr>
        <p:spPr>
          <a:xfrm>
            <a:off x="0" y="0"/>
            <a:ext cx="4178808" cy="886777"/>
          </a:xfrm>
        </p:spPr>
        <p:txBody>
          <a:bodyPr/>
          <a:lstStyle/>
          <a:p>
            <a:pPr algn="l"/>
            <a:r>
              <a:rPr lang="en-GB" dirty="0" err="1"/>
              <a:t>Progettazione</a:t>
            </a:r>
            <a:endParaRPr lang="en-GB" dirty="0"/>
          </a:p>
        </p:txBody>
      </p:sp>
      <p:sp>
        <p:nvSpPr>
          <p:cNvPr id="11" name="Text Placeholder 10">
            <a:extLst>
              <a:ext uri="{FF2B5EF4-FFF2-40B4-BE49-F238E27FC236}">
                <a16:creationId xmlns:a16="http://schemas.microsoft.com/office/drawing/2014/main" id="{74622DE0-7BBF-4657-FB14-DD17E5F292C7}"/>
              </a:ext>
            </a:extLst>
          </p:cNvPr>
          <p:cNvSpPr>
            <a:spLocks noGrp="1"/>
          </p:cNvSpPr>
          <p:nvPr>
            <p:ph type="body" idx="1"/>
          </p:nvPr>
        </p:nvSpPr>
        <p:spPr>
          <a:xfrm>
            <a:off x="7260526" y="2322578"/>
            <a:ext cx="4452937" cy="891238"/>
          </a:xfrm>
        </p:spPr>
        <p:txBody>
          <a:bodyPr/>
          <a:lstStyle/>
          <a:p>
            <a:pPr marL="0" indent="0">
              <a:buNone/>
            </a:pPr>
            <a:r>
              <a:rPr lang="en-GB" dirty="0"/>
              <a:t>INIZIALIZZAZIONE</a:t>
            </a:r>
          </a:p>
        </p:txBody>
      </p:sp>
      <p:sp>
        <p:nvSpPr>
          <p:cNvPr id="3" name="CasellaDiTesto 2">
            <a:extLst>
              <a:ext uri="{FF2B5EF4-FFF2-40B4-BE49-F238E27FC236}">
                <a16:creationId xmlns:a16="http://schemas.microsoft.com/office/drawing/2014/main" id="{34476782-3631-AA80-4A9C-A9F4B9D2DCE5}"/>
              </a:ext>
            </a:extLst>
          </p:cNvPr>
          <p:cNvSpPr txBox="1"/>
          <p:nvPr/>
        </p:nvSpPr>
        <p:spPr>
          <a:xfrm>
            <a:off x="7251000" y="3559146"/>
            <a:ext cx="4462461" cy="2492990"/>
          </a:xfrm>
          <a:prstGeom prst="rect">
            <a:avLst/>
          </a:prstGeom>
          <a:noFill/>
        </p:spPr>
        <p:txBody>
          <a:bodyPr wrap="square" rtlCol="0">
            <a:spAutoFit/>
          </a:bodyPr>
          <a:lstStyle/>
          <a:p>
            <a:r>
              <a:rPr lang="it-IT" sz="2600" b="1" dirty="0">
                <a:latin typeface="Pokemon Fire Red" panose="00000400000000000000" pitchFamily="2" charset="0"/>
              </a:rPr>
              <a:t>Il secondo approccio impiega un metodo di inizializzazione basato su euristiche. Qui, sfrutteremo conoscenze specifiche del dominio del problema per generare una popolazione iniziale che rifletta le caratteristiche desiderate delle soluzioni.</a:t>
            </a:r>
          </a:p>
        </p:txBody>
      </p:sp>
      <p:pic>
        <p:nvPicPr>
          <p:cNvPr id="4" name="Picture 22" descr="A pixelated video game character&#10;&#10;Description automatically generated">
            <a:extLst>
              <a:ext uri="{FF2B5EF4-FFF2-40B4-BE49-F238E27FC236}">
                <a16:creationId xmlns:a16="http://schemas.microsoft.com/office/drawing/2014/main" id="{5E3B9EFC-9AC5-418D-DD5A-632CEC4272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92876" y="4135071"/>
            <a:ext cx="576263" cy="768350"/>
          </a:xfrm>
          <a:prstGeom prst="rect">
            <a:avLst/>
          </a:prstGeom>
        </p:spPr>
      </p:pic>
    </p:spTree>
    <p:extLst>
      <p:ext uri="{BB962C8B-B14F-4D97-AF65-F5344CB8AC3E}">
        <p14:creationId xmlns:p14="http://schemas.microsoft.com/office/powerpoint/2010/main" val="34943724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7E16D-AA96-251E-D770-DB777B948B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FDE6CB-F08C-21B7-3CC5-4F8694BA448F}"/>
              </a:ext>
            </a:extLst>
          </p:cNvPr>
          <p:cNvSpPr>
            <a:spLocks noGrp="1"/>
          </p:cNvSpPr>
          <p:nvPr>
            <p:ph type="title"/>
          </p:nvPr>
        </p:nvSpPr>
        <p:spPr>
          <a:xfrm>
            <a:off x="0" y="0"/>
            <a:ext cx="4178808" cy="886777"/>
          </a:xfrm>
        </p:spPr>
        <p:txBody>
          <a:bodyPr/>
          <a:lstStyle/>
          <a:p>
            <a:pPr algn="l"/>
            <a:r>
              <a:rPr lang="en-GB" dirty="0" err="1"/>
              <a:t>Progettazione</a:t>
            </a:r>
            <a:endParaRPr lang="en-GB" dirty="0"/>
          </a:p>
        </p:txBody>
      </p:sp>
      <p:sp>
        <p:nvSpPr>
          <p:cNvPr id="11" name="Text Placeholder 10">
            <a:extLst>
              <a:ext uri="{FF2B5EF4-FFF2-40B4-BE49-F238E27FC236}">
                <a16:creationId xmlns:a16="http://schemas.microsoft.com/office/drawing/2014/main" id="{30D85CC9-5F85-F899-0F31-0F9B503DD12E}"/>
              </a:ext>
            </a:extLst>
          </p:cNvPr>
          <p:cNvSpPr>
            <a:spLocks noGrp="1"/>
          </p:cNvSpPr>
          <p:nvPr>
            <p:ph type="body" idx="1"/>
          </p:nvPr>
        </p:nvSpPr>
        <p:spPr>
          <a:xfrm>
            <a:off x="7260526" y="2322578"/>
            <a:ext cx="4452937" cy="891238"/>
          </a:xfrm>
        </p:spPr>
        <p:txBody>
          <a:bodyPr/>
          <a:lstStyle/>
          <a:p>
            <a:pPr marL="0" indent="0">
              <a:buNone/>
            </a:pPr>
            <a:r>
              <a:rPr lang="en-GB" dirty="0"/>
              <a:t>INIZIALIZZAZIONE</a:t>
            </a:r>
          </a:p>
        </p:txBody>
      </p:sp>
      <p:sp>
        <p:nvSpPr>
          <p:cNvPr id="3" name="CasellaDiTesto 2">
            <a:extLst>
              <a:ext uri="{FF2B5EF4-FFF2-40B4-BE49-F238E27FC236}">
                <a16:creationId xmlns:a16="http://schemas.microsoft.com/office/drawing/2014/main" id="{F774FEC4-1D35-CB9C-37B0-6AD107D17F4F}"/>
              </a:ext>
            </a:extLst>
          </p:cNvPr>
          <p:cNvSpPr txBox="1"/>
          <p:nvPr/>
        </p:nvSpPr>
        <p:spPr>
          <a:xfrm>
            <a:off x="7251002" y="3644185"/>
            <a:ext cx="4462461" cy="2308324"/>
          </a:xfrm>
          <a:prstGeom prst="rect">
            <a:avLst/>
          </a:prstGeom>
          <a:noFill/>
        </p:spPr>
        <p:txBody>
          <a:bodyPr wrap="square" rtlCol="0">
            <a:spAutoFit/>
          </a:bodyPr>
          <a:lstStyle/>
          <a:p>
            <a:r>
              <a:rPr lang="it-IT" sz="3600" b="1" dirty="0">
                <a:latin typeface="Pokemon Fire Red" panose="00000400000000000000" pitchFamily="2" charset="0"/>
              </a:rPr>
              <a:t>Dopo vari test abbiamo scelto l’inizializzazione casuale perché favorisce </a:t>
            </a:r>
            <a:r>
              <a:rPr lang="it-IT" sz="3600" b="1" dirty="0" err="1">
                <a:latin typeface="Pokemon Fire Red" panose="00000400000000000000" pitchFamily="2" charset="0"/>
              </a:rPr>
              <a:t>l’exploration</a:t>
            </a:r>
            <a:r>
              <a:rPr lang="it-IT" sz="3600" b="1" dirty="0">
                <a:latin typeface="Pokemon Fire Red" panose="00000400000000000000" pitchFamily="2" charset="0"/>
              </a:rPr>
              <a:t>.</a:t>
            </a:r>
          </a:p>
        </p:txBody>
      </p:sp>
      <p:pic>
        <p:nvPicPr>
          <p:cNvPr id="5" name="Picture 22" descr="A pixelated video game character&#10;&#10;Description automatically generated">
            <a:extLst>
              <a:ext uri="{FF2B5EF4-FFF2-40B4-BE49-F238E27FC236}">
                <a16:creationId xmlns:a16="http://schemas.microsoft.com/office/drawing/2014/main" id="{43EA72DE-5266-2C4F-73B6-D5A94D977D1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92876" y="4135071"/>
            <a:ext cx="576263" cy="768350"/>
          </a:xfrm>
          <a:prstGeom prst="rect">
            <a:avLst/>
          </a:prstGeom>
        </p:spPr>
      </p:pic>
    </p:spTree>
    <p:extLst>
      <p:ext uri="{BB962C8B-B14F-4D97-AF65-F5344CB8AC3E}">
        <p14:creationId xmlns:p14="http://schemas.microsoft.com/office/powerpoint/2010/main" val="29641250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6AA8D-1892-891C-59EF-A911BF4B3B1B}"/>
              </a:ext>
            </a:extLst>
          </p:cNvPr>
          <p:cNvSpPr>
            <a:spLocks noGrp="1"/>
          </p:cNvSpPr>
          <p:nvPr>
            <p:ph type="title"/>
          </p:nvPr>
        </p:nvSpPr>
        <p:spPr>
          <a:xfrm>
            <a:off x="0" y="0"/>
            <a:ext cx="4178808" cy="886777"/>
          </a:xfrm>
        </p:spPr>
        <p:txBody>
          <a:bodyPr/>
          <a:lstStyle/>
          <a:p>
            <a:pPr algn="l"/>
            <a:r>
              <a:rPr lang="en-GB" dirty="0" err="1"/>
              <a:t>Progettazione</a:t>
            </a:r>
            <a:endParaRPr lang="en-GB" dirty="0"/>
          </a:p>
        </p:txBody>
      </p:sp>
      <p:sp>
        <p:nvSpPr>
          <p:cNvPr id="11" name="Text Placeholder 10">
            <a:extLst>
              <a:ext uri="{FF2B5EF4-FFF2-40B4-BE49-F238E27FC236}">
                <a16:creationId xmlns:a16="http://schemas.microsoft.com/office/drawing/2014/main" id="{A7238423-7762-2656-29B7-0B4C256E43B5}"/>
              </a:ext>
            </a:extLst>
          </p:cNvPr>
          <p:cNvSpPr>
            <a:spLocks noGrp="1"/>
          </p:cNvSpPr>
          <p:nvPr>
            <p:ph type="body" idx="1"/>
          </p:nvPr>
        </p:nvSpPr>
        <p:spPr>
          <a:xfrm>
            <a:off x="7260526" y="2322578"/>
            <a:ext cx="4452937" cy="891238"/>
          </a:xfrm>
        </p:spPr>
        <p:txBody>
          <a:bodyPr/>
          <a:lstStyle/>
          <a:p>
            <a:pPr marL="0" indent="0">
              <a:buNone/>
            </a:pPr>
            <a:r>
              <a:rPr lang="en-GB" sz="5000" dirty="0"/>
              <a:t>FUNZIONI DI FITNESS</a:t>
            </a:r>
          </a:p>
        </p:txBody>
      </p:sp>
      <p:sp>
        <p:nvSpPr>
          <p:cNvPr id="3" name="CasellaDiTesto 2">
            <a:extLst>
              <a:ext uri="{FF2B5EF4-FFF2-40B4-BE49-F238E27FC236}">
                <a16:creationId xmlns:a16="http://schemas.microsoft.com/office/drawing/2014/main" id="{52345E8E-2560-DE2B-BDFA-F7931B2795BC}"/>
              </a:ext>
            </a:extLst>
          </p:cNvPr>
          <p:cNvSpPr txBox="1"/>
          <p:nvPr/>
        </p:nvSpPr>
        <p:spPr>
          <a:xfrm>
            <a:off x="7251000" y="3559146"/>
            <a:ext cx="4462461" cy="2677656"/>
          </a:xfrm>
          <a:prstGeom prst="rect">
            <a:avLst/>
          </a:prstGeom>
          <a:noFill/>
        </p:spPr>
        <p:txBody>
          <a:bodyPr wrap="square" rtlCol="0">
            <a:spAutoFit/>
          </a:bodyPr>
          <a:lstStyle/>
          <a:p>
            <a:r>
              <a:rPr lang="it-IT" sz="2400" b="1" dirty="0">
                <a:latin typeface="Pokemon Fire Red" panose="00000400000000000000" pitchFamily="2" charset="0"/>
              </a:rPr>
              <a:t>Adotteremo una funzione di fitness </a:t>
            </a:r>
            <a:r>
              <a:rPr lang="it-IT" sz="2400" b="1" dirty="0" err="1">
                <a:latin typeface="Pokemon Fire Red" panose="00000400000000000000" pitchFamily="2" charset="0"/>
              </a:rPr>
              <a:t>multiobiettivo</a:t>
            </a:r>
            <a:r>
              <a:rPr lang="it-IT" sz="2400" b="1" dirty="0">
                <a:latin typeface="Pokemon Fire Red" panose="00000400000000000000" pitchFamily="2" charset="0"/>
              </a:rPr>
              <a:t>, che </a:t>
            </a:r>
            <a:r>
              <a:rPr lang="it-IT" sz="2400" b="1" dirty="0" err="1">
                <a:latin typeface="Pokemon Fire Red" panose="00000400000000000000" pitchFamily="2" charset="0"/>
              </a:rPr>
              <a:t>considerera’</a:t>
            </a:r>
            <a:r>
              <a:rPr lang="it-IT" sz="2400" b="1" dirty="0">
                <a:latin typeface="Pokemon Fire Red" panose="00000400000000000000" pitchFamily="2" charset="0"/>
              </a:rPr>
              <a:t> simultaneamente </a:t>
            </a:r>
            <a:r>
              <a:rPr lang="it-IT" sz="2400" b="1" dirty="0" err="1">
                <a:latin typeface="Pokemon Fire Red" panose="00000400000000000000" pitchFamily="2" charset="0"/>
              </a:rPr>
              <a:t>piu’</a:t>
            </a:r>
            <a:r>
              <a:rPr lang="it-IT" sz="2400" b="1" dirty="0">
                <a:latin typeface="Pokemon Fire Red" panose="00000400000000000000" pitchFamily="2" charset="0"/>
              </a:rPr>
              <a:t> criteri di valutazione. Questo ci </a:t>
            </a:r>
            <a:r>
              <a:rPr lang="it-IT" sz="2400" b="1" dirty="0" err="1">
                <a:latin typeface="Pokemon Fire Red" panose="00000400000000000000" pitchFamily="2" charset="0"/>
              </a:rPr>
              <a:t>consentira’</a:t>
            </a:r>
            <a:r>
              <a:rPr lang="it-IT" sz="2400" b="1" dirty="0">
                <a:latin typeface="Pokemon Fire Red" panose="00000400000000000000" pitchFamily="2" charset="0"/>
              </a:rPr>
              <a:t> di valutare gli individui in base a </a:t>
            </a:r>
            <a:r>
              <a:rPr lang="it-IT" sz="2400" b="1" dirty="0" err="1">
                <a:latin typeface="Pokemon Fire Red" panose="00000400000000000000" pitchFamily="2" charset="0"/>
              </a:rPr>
              <a:t>piu’</a:t>
            </a:r>
            <a:r>
              <a:rPr lang="it-IT" sz="2400" b="1" dirty="0">
                <a:latin typeface="Pokemon Fire Red" panose="00000400000000000000" pitchFamily="2" charset="0"/>
              </a:rPr>
              <a:t> obiettivi (funzioni) e di specificare dei pesi per ognuno di essi.</a:t>
            </a:r>
          </a:p>
          <a:p>
            <a:r>
              <a:rPr lang="it-IT" sz="2400" b="1" dirty="0">
                <a:latin typeface="Pokemon Fire Red" panose="00000400000000000000" pitchFamily="2" charset="0"/>
              </a:rPr>
              <a:t>Le nostre quattro funzioni di fitness saranno:</a:t>
            </a:r>
          </a:p>
        </p:txBody>
      </p:sp>
      <p:pic>
        <p:nvPicPr>
          <p:cNvPr id="5" name="Picture 22" descr="A pixelated video game character&#10;&#10;Description automatically generated">
            <a:extLst>
              <a:ext uri="{FF2B5EF4-FFF2-40B4-BE49-F238E27FC236}">
                <a16:creationId xmlns:a16="http://schemas.microsoft.com/office/drawing/2014/main" id="{D1279BEF-3405-6829-FE41-A9E6B1328CB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96576" y="5272624"/>
            <a:ext cx="576263" cy="768350"/>
          </a:xfrm>
          <a:prstGeom prst="rect">
            <a:avLst/>
          </a:prstGeom>
        </p:spPr>
      </p:pic>
    </p:spTree>
    <p:extLst>
      <p:ext uri="{BB962C8B-B14F-4D97-AF65-F5344CB8AC3E}">
        <p14:creationId xmlns:p14="http://schemas.microsoft.com/office/powerpoint/2010/main" val="38463993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E7CA99-A9FF-F652-15B9-C03FEBE75A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1B60BC-099B-1F25-ABE8-2691CA69C49C}"/>
              </a:ext>
            </a:extLst>
          </p:cNvPr>
          <p:cNvSpPr>
            <a:spLocks noGrp="1"/>
          </p:cNvSpPr>
          <p:nvPr>
            <p:ph type="title"/>
          </p:nvPr>
        </p:nvSpPr>
        <p:spPr>
          <a:xfrm>
            <a:off x="0" y="0"/>
            <a:ext cx="4178808" cy="886777"/>
          </a:xfrm>
        </p:spPr>
        <p:txBody>
          <a:bodyPr/>
          <a:lstStyle/>
          <a:p>
            <a:pPr algn="l"/>
            <a:r>
              <a:rPr lang="en-GB" dirty="0" err="1"/>
              <a:t>Progettazione</a:t>
            </a:r>
            <a:endParaRPr lang="en-GB" dirty="0"/>
          </a:p>
        </p:txBody>
      </p:sp>
      <p:sp>
        <p:nvSpPr>
          <p:cNvPr id="11" name="Text Placeholder 10">
            <a:extLst>
              <a:ext uri="{FF2B5EF4-FFF2-40B4-BE49-F238E27FC236}">
                <a16:creationId xmlns:a16="http://schemas.microsoft.com/office/drawing/2014/main" id="{702C5F42-F42C-2550-5759-E90D68C7A2E9}"/>
              </a:ext>
            </a:extLst>
          </p:cNvPr>
          <p:cNvSpPr>
            <a:spLocks noGrp="1"/>
          </p:cNvSpPr>
          <p:nvPr>
            <p:ph type="body" idx="1"/>
          </p:nvPr>
        </p:nvSpPr>
        <p:spPr>
          <a:xfrm>
            <a:off x="7260526" y="2322578"/>
            <a:ext cx="4452937" cy="891238"/>
          </a:xfrm>
        </p:spPr>
        <p:txBody>
          <a:bodyPr/>
          <a:lstStyle/>
          <a:p>
            <a:pPr marL="0" indent="0">
              <a:buNone/>
            </a:pPr>
            <a:r>
              <a:rPr lang="en-GB" sz="5000" dirty="0"/>
              <a:t>FUNZIONI DI FITNESS</a:t>
            </a:r>
          </a:p>
        </p:txBody>
      </p:sp>
      <p:sp>
        <p:nvSpPr>
          <p:cNvPr id="3" name="CasellaDiTesto 2">
            <a:extLst>
              <a:ext uri="{FF2B5EF4-FFF2-40B4-BE49-F238E27FC236}">
                <a16:creationId xmlns:a16="http://schemas.microsoft.com/office/drawing/2014/main" id="{54C90297-DECC-4A48-CB68-2162BBDCF599}"/>
              </a:ext>
            </a:extLst>
          </p:cNvPr>
          <p:cNvSpPr txBox="1"/>
          <p:nvPr/>
        </p:nvSpPr>
        <p:spPr>
          <a:xfrm>
            <a:off x="7260526" y="3625314"/>
            <a:ext cx="4462461" cy="2308324"/>
          </a:xfrm>
          <a:prstGeom prst="rect">
            <a:avLst/>
          </a:prstGeom>
          <a:noFill/>
        </p:spPr>
        <p:txBody>
          <a:bodyPr wrap="square" rtlCol="0">
            <a:spAutoFit/>
          </a:bodyPr>
          <a:lstStyle/>
          <a:p>
            <a:pPr marL="457200" indent="-457200">
              <a:buAutoNum type="arabicPeriod"/>
            </a:pPr>
            <a:r>
              <a:rPr lang="it-IT" sz="3600" b="1" dirty="0">
                <a:latin typeface="Pokemon Fire Red" panose="00000400000000000000" pitchFamily="2" charset="0"/>
              </a:rPr>
              <a:t>Media del Totale di un Team</a:t>
            </a:r>
          </a:p>
          <a:p>
            <a:pPr marL="457200" indent="-457200">
              <a:buFontTx/>
              <a:buAutoNum type="arabicPeriod"/>
            </a:pPr>
            <a:r>
              <a:rPr lang="it-IT" sz="3600" b="1" dirty="0">
                <a:latin typeface="Pokemon Fire Red" panose="00000400000000000000" pitchFamily="2" charset="0"/>
              </a:rPr>
              <a:t>Copertura del tipo Pokemon</a:t>
            </a:r>
          </a:p>
          <a:p>
            <a:pPr marL="457200" indent="-457200">
              <a:buFontTx/>
              <a:buAutoNum type="arabicPeriod"/>
            </a:pPr>
            <a:r>
              <a:rPr lang="it-IT" sz="3600" b="1" dirty="0">
                <a:latin typeface="Pokemon Fire Red" panose="00000400000000000000" pitchFamily="2" charset="0"/>
              </a:rPr>
              <a:t>Copertura del tipo di Mossa</a:t>
            </a:r>
          </a:p>
          <a:p>
            <a:pPr marL="457200" indent="-457200">
              <a:buFontTx/>
              <a:buAutoNum type="arabicPeriod"/>
            </a:pPr>
            <a:r>
              <a:rPr lang="it-IT" sz="3600" b="1" dirty="0">
                <a:latin typeface="Pokemon Fire Red" panose="00000400000000000000" pitchFamily="2" charset="0"/>
              </a:rPr>
              <a:t>Statistiche delle mosse</a:t>
            </a:r>
          </a:p>
        </p:txBody>
      </p:sp>
      <p:pic>
        <p:nvPicPr>
          <p:cNvPr id="4" name="Picture 22" descr="A pixelated video game character&#10;&#10;Description automatically generated">
            <a:extLst>
              <a:ext uri="{FF2B5EF4-FFF2-40B4-BE49-F238E27FC236}">
                <a16:creationId xmlns:a16="http://schemas.microsoft.com/office/drawing/2014/main" id="{6F73DA8D-FF92-ECCA-E344-6D24153841D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96576" y="5272624"/>
            <a:ext cx="576263" cy="768350"/>
          </a:xfrm>
          <a:prstGeom prst="rect">
            <a:avLst/>
          </a:prstGeom>
        </p:spPr>
      </p:pic>
    </p:spTree>
    <p:extLst>
      <p:ext uri="{BB962C8B-B14F-4D97-AF65-F5344CB8AC3E}">
        <p14:creationId xmlns:p14="http://schemas.microsoft.com/office/powerpoint/2010/main" val="33573482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F5A18-5854-B206-210E-612B0C0096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CB27F3-3AE8-13C4-3A4A-E74DB6D6BBDF}"/>
              </a:ext>
            </a:extLst>
          </p:cNvPr>
          <p:cNvSpPr>
            <a:spLocks noGrp="1"/>
          </p:cNvSpPr>
          <p:nvPr>
            <p:ph type="title"/>
          </p:nvPr>
        </p:nvSpPr>
        <p:spPr>
          <a:xfrm>
            <a:off x="0" y="0"/>
            <a:ext cx="4178808" cy="886777"/>
          </a:xfrm>
        </p:spPr>
        <p:txBody>
          <a:bodyPr/>
          <a:lstStyle/>
          <a:p>
            <a:pPr algn="l"/>
            <a:r>
              <a:rPr lang="en-GB" dirty="0" err="1"/>
              <a:t>Progettazione</a:t>
            </a:r>
            <a:endParaRPr lang="en-GB" dirty="0"/>
          </a:p>
        </p:txBody>
      </p:sp>
      <p:sp>
        <p:nvSpPr>
          <p:cNvPr id="11" name="Text Placeholder 10">
            <a:extLst>
              <a:ext uri="{FF2B5EF4-FFF2-40B4-BE49-F238E27FC236}">
                <a16:creationId xmlns:a16="http://schemas.microsoft.com/office/drawing/2014/main" id="{47152DD1-F63A-081B-86E2-50FB2EE48D60}"/>
              </a:ext>
            </a:extLst>
          </p:cNvPr>
          <p:cNvSpPr>
            <a:spLocks noGrp="1"/>
          </p:cNvSpPr>
          <p:nvPr>
            <p:ph type="body" idx="1"/>
          </p:nvPr>
        </p:nvSpPr>
        <p:spPr>
          <a:xfrm>
            <a:off x="7260526" y="2322578"/>
            <a:ext cx="4452937" cy="891238"/>
          </a:xfrm>
        </p:spPr>
        <p:txBody>
          <a:bodyPr/>
          <a:lstStyle/>
          <a:p>
            <a:pPr marL="0" indent="0">
              <a:buNone/>
            </a:pPr>
            <a:r>
              <a:rPr lang="en-GB" sz="5000" dirty="0"/>
              <a:t>FUNZIONI DI FITNESS</a:t>
            </a:r>
          </a:p>
        </p:txBody>
      </p:sp>
      <p:sp>
        <p:nvSpPr>
          <p:cNvPr id="3" name="CasellaDiTesto 2">
            <a:extLst>
              <a:ext uri="{FF2B5EF4-FFF2-40B4-BE49-F238E27FC236}">
                <a16:creationId xmlns:a16="http://schemas.microsoft.com/office/drawing/2014/main" id="{BC91BF90-D413-6F8C-5CAC-B57212A7D599}"/>
              </a:ext>
            </a:extLst>
          </p:cNvPr>
          <p:cNvSpPr txBox="1"/>
          <p:nvPr/>
        </p:nvSpPr>
        <p:spPr>
          <a:xfrm>
            <a:off x="7260526" y="3625314"/>
            <a:ext cx="4462461" cy="2831544"/>
          </a:xfrm>
          <a:prstGeom prst="rect">
            <a:avLst/>
          </a:prstGeom>
          <a:noFill/>
        </p:spPr>
        <p:txBody>
          <a:bodyPr wrap="square" rtlCol="0">
            <a:spAutoFit/>
          </a:bodyPr>
          <a:lstStyle/>
          <a:p>
            <a:r>
              <a:rPr lang="it-IT" sz="2400" b="1" dirty="0">
                <a:latin typeface="Pokemon Fire Red" panose="00000400000000000000" pitchFamily="2" charset="0"/>
              </a:rPr>
              <a:t>Formula funzione fitness:</a:t>
            </a:r>
          </a:p>
          <a:p>
            <a:endParaRPr lang="it-IT" sz="1600" b="1" dirty="0">
              <a:latin typeface="Pokemon Fire Red" panose="00000400000000000000" pitchFamily="2" charset="0"/>
            </a:endParaRPr>
          </a:p>
          <a:p>
            <a:r>
              <a:rPr lang="it-IT" sz="2400" b="1" dirty="0">
                <a:latin typeface="Pokemon Fire Red" panose="00000400000000000000" pitchFamily="2" charset="0"/>
              </a:rPr>
              <a:t>La normalizzazione </a:t>
            </a:r>
            <a:r>
              <a:rPr lang="it-IT" sz="2400" b="1" dirty="0" err="1">
                <a:latin typeface="Pokemon Fire Red" panose="00000400000000000000" pitchFamily="2" charset="0"/>
              </a:rPr>
              <a:t>e’</a:t>
            </a:r>
            <a:r>
              <a:rPr lang="it-IT" sz="2400" b="1" dirty="0">
                <a:latin typeface="Pokemon Fire Red" panose="00000400000000000000" pitchFamily="2" charset="0"/>
              </a:rPr>
              <a:t> necessaria per garantire che gli obiettivi con diverse scale o range di valori abbiano un impatto equilibrato valutazione complessiva della fitness.</a:t>
            </a:r>
          </a:p>
          <a:p>
            <a:r>
              <a:rPr lang="it-IT" sz="2400" b="1" dirty="0">
                <a:latin typeface="Pokemon Fire Red" panose="00000400000000000000" pitchFamily="2" charset="0"/>
              </a:rPr>
              <a:t>Min-max </a:t>
            </a:r>
            <a:r>
              <a:rPr lang="it-IT" sz="2400" b="1" dirty="0" err="1">
                <a:latin typeface="Pokemon Fire Red" panose="00000400000000000000" pitchFamily="2" charset="0"/>
              </a:rPr>
              <a:t>normalization</a:t>
            </a:r>
            <a:r>
              <a:rPr lang="it-IT" sz="2400" b="1" dirty="0">
                <a:latin typeface="Pokemon Fire Red" panose="00000400000000000000" pitchFamily="2" charset="0"/>
              </a:rPr>
              <a:t>:</a:t>
            </a:r>
          </a:p>
          <a:p>
            <a:endParaRPr lang="it-IT" b="1" dirty="0">
              <a:latin typeface="Pokemon Fire Red" panose="00000400000000000000" pitchFamily="2" charset="0"/>
            </a:endParaRPr>
          </a:p>
        </p:txBody>
      </p:sp>
      <p:pic>
        <p:nvPicPr>
          <p:cNvPr id="6" name="Immagine 5">
            <a:extLst>
              <a:ext uri="{FF2B5EF4-FFF2-40B4-BE49-F238E27FC236}">
                <a16:creationId xmlns:a16="http://schemas.microsoft.com/office/drawing/2014/main" id="{5E28C901-5434-A749-0304-C36678729FB6}"/>
              </a:ext>
            </a:extLst>
          </p:cNvPr>
          <p:cNvPicPr>
            <a:picLocks noChangeAspect="1"/>
          </p:cNvPicPr>
          <p:nvPr/>
        </p:nvPicPr>
        <p:blipFill>
          <a:blip r:embed="rId3"/>
          <a:stretch>
            <a:fillRect/>
          </a:stretch>
        </p:blipFill>
        <p:spPr>
          <a:xfrm>
            <a:off x="7260526" y="4021647"/>
            <a:ext cx="2652014" cy="330253"/>
          </a:xfrm>
          <a:prstGeom prst="rect">
            <a:avLst/>
          </a:prstGeom>
        </p:spPr>
      </p:pic>
      <p:pic>
        <p:nvPicPr>
          <p:cNvPr id="8" name="Immagine 7">
            <a:extLst>
              <a:ext uri="{FF2B5EF4-FFF2-40B4-BE49-F238E27FC236}">
                <a16:creationId xmlns:a16="http://schemas.microsoft.com/office/drawing/2014/main" id="{0A96E453-E17A-44FE-2E84-8CE8164E4B1F}"/>
              </a:ext>
            </a:extLst>
          </p:cNvPr>
          <p:cNvPicPr>
            <a:picLocks noChangeAspect="1"/>
          </p:cNvPicPr>
          <p:nvPr/>
        </p:nvPicPr>
        <p:blipFill>
          <a:blip r:embed="rId4"/>
          <a:stretch>
            <a:fillRect/>
          </a:stretch>
        </p:blipFill>
        <p:spPr>
          <a:xfrm>
            <a:off x="9410892" y="5783636"/>
            <a:ext cx="1857634" cy="400106"/>
          </a:xfrm>
          <a:prstGeom prst="rect">
            <a:avLst/>
          </a:prstGeom>
        </p:spPr>
      </p:pic>
      <p:pic>
        <p:nvPicPr>
          <p:cNvPr id="9" name="Picture 22" descr="A pixelated video game character&#10;&#10;Description automatically generated">
            <a:extLst>
              <a:ext uri="{FF2B5EF4-FFF2-40B4-BE49-F238E27FC236}">
                <a16:creationId xmlns:a16="http://schemas.microsoft.com/office/drawing/2014/main" id="{555D2098-F0DE-0ACD-02B7-62523065139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696576" y="5272624"/>
            <a:ext cx="576263" cy="768350"/>
          </a:xfrm>
          <a:prstGeom prst="rect">
            <a:avLst/>
          </a:prstGeom>
        </p:spPr>
      </p:pic>
    </p:spTree>
    <p:extLst>
      <p:ext uri="{BB962C8B-B14F-4D97-AF65-F5344CB8AC3E}">
        <p14:creationId xmlns:p14="http://schemas.microsoft.com/office/powerpoint/2010/main" val="13641990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6AA8D-1892-891C-59EF-A911BF4B3B1B}"/>
              </a:ext>
            </a:extLst>
          </p:cNvPr>
          <p:cNvSpPr>
            <a:spLocks noGrp="1"/>
          </p:cNvSpPr>
          <p:nvPr>
            <p:ph type="title"/>
          </p:nvPr>
        </p:nvSpPr>
        <p:spPr>
          <a:xfrm>
            <a:off x="0" y="0"/>
            <a:ext cx="4178808" cy="886777"/>
          </a:xfrm>
        </p:spPr>
        <p:txBody>
          <a:bodyPr/>
          <a:lstStyle/>
          <a:p>
            <a:pPr algn="l"/>
            <a:r>
              <a:rPr lang="en-GB" dirty="0" err="1"/>
              <a:t>Progettazione</a:t>
            </a:r>
            <a:endParaRPr lang="en-GB" dirty="0"/>
          </a:p>
        </p:txBody>
      </p:sp>
      <p:sp>
        <p:nvSpPr>
          <p:cNvPr id="11" name="Text Placeholder 10">
            <a:extLst>
              <a:ext uri="{FF2B5EF4-FFF2-40B4-BE49-F238E27FC236}">
                <a16:creationId xmlns:a16="http://schemas.microsoft.com/office/drawing/2014/main" id="{A7238423-7762-2656-29B7-0B4C256E43B5}"/>
              </a:ext>
            </a:extLst>
          </p:cNvPr>
          <p:cNvSpPr>
            <a:spLocks noGrp="1"/>
          </p:cNvSpPr>
          <p:nvPr>
            <p:ph type="body" idx="1"/>
          </p:nvPr>
        </p:nvSpPr>
        <p:spPr>
          <a:xfrm>
            <a:off x="7260526" y="2322578"/>
            <a:ext cx="4452937" cy="891238"/>
          </a:xfrm>
        </p:spPr>
        <p:txBody>
          <a:bodyPr/>
          <a:lstStyle/>
          <a:p>
            <a:pPr marL="0" indent="0">
              <a:buNone/>
            </a:pPr>
            <a:r>
              <a:rPr lang="en-GB" dirty="0"/>
              <a:t>SELEZIONE</a:t>
            </a:r>
          </a:p>
        </p:txBody>
      </p:sp>
      <p:pic>
        <p:nvPicPr>
          <p:cNvPr id="23" name="Picture 22" descr="A pixelated video game character&#10;&#10;Description automatically generated">
            <a:extLst>
              <a:ext uri="{FF2B5EF4-FFF2-40B4-BE49-F238E27FC236}">
                <a16:creationId xmlns:a16="http://schemas.microsoft.com/office/drawing/2014/main" id="{30508CB6-4D3F-C371-9C2F-D7C80AD1370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69010" y="4575354"/>
            <a:ext cx="576263" cy="768350"/>
          </a:xfrm>
          <a:prstGeom prst="rect">
            <a:avLst/>
          </a:prstGeom>
        </p:spPr>
      </p:pic>
      <p:sp>
        <p:nvSpPr>
          <p:cNvPr id="5" name="CasellaDiTesto 4">
            <a:extLst>
              <a:ext uri="{FF2B5EF4-FFF2-40B4-BE49-F238E27FC236}">
                <a16:creationId xmlns:a16="http://schemas.microsoft.com/office/drawing/2014/main" id="{E88DB6C0-BB18-4685-7852-318B7AD57B52}"/>
              </a:ext>
            </a:extLst>
          </p:cNvPr>
          <p:cNvSpPr txBox="1"/>
          <p:nvPr/>
        </p:nvSpPr>
        <p:spPr>
          <a:xfrm>
            <a:off x="7251000" y="3559146"/>
            <a:ext cx="4462461" cy="2800767"/>
          </a:xfrm>
          <a:prstGeom prst="rect">
            <a:avLst/>
          </a:prstGeom>
          <a:noFill/>
        </p:spPr>
        <p:txBody>
          <a:bodyPr wrap="square" rtlCol="0">
            <a:spAutoFit/>
          </a:bodyPr>
          <a:lstStyle/>
          <a:p>
            <a:r>
              <a:rPr lang="it-IT" sz="2200" b="1" dirty="0">
                <a:latin typeface="Pokemon Fire Red" panose="00000400000000000000" pitchFamily="2" charset="0"/>
              </a:rPr>
              <a:t>La fase di selezione in un algoritmo genetico svolge un ruolo fondamentale nel determinare quali individui della popolazione saranno inclusi nel </a:t>
            </a:r>
            <a:r>
              <a:rPr lang="it-IT" sz="2200" b="1" dirty="0" err="1">
                <a:latin typeface="Pokemon Fire Red" panose="00000400000000000000" pitchFamily="2" charset="0"/>
              </a:rPr>
              <a:t>mating</a:t>
            </a:r>
            <a:r>
              <a:rPr lang="it-IT" sz="2200" b="1" dirty="0">
                <a:latin typeface="Pokemon Fire Red" panose="00000400000000000000" pitchFamily="2" charset="0"/>
              </a:rPr>
              <a:t> poll, i quali avranno la </a:t>
            </a:r>
            <a:r>
              <a:rPr lang="it-IT" sz="2200" b="1" dirty="0" err="1">
                <a:latin typeface="Pokemon Fire Red" panose="00000400000000000000" pitchFamily="2" charset="0"/>
              </a:rPr>
              <a:t>possibilita’</a:t>
            </a:r>
            <a:r>
              <a:rPr lang="it-IT" sz="2200" b="1" dirty="0">
                <a:latin typeface="Pokemon Fire Red" panose="00000400000000000000" pitchFamily="2" charset="0"/>
              </a:rPr>
              <a:t> di riprodursi e generare la prossima generazione di individui.</a:t>
            </a:r>
          </a:p>
          <a:p>
            <a:r>
              <a:rPr lang="it-IT" sz="2200" b="1" dirty="0">
                <a:latin typeface="Pokemon Fire Red" panose="00000400000000000000" pitchFamily="2" charset="0"/>
              </a:rPr>
              <a:t>Per la nostra implementazione, esploreremo due strategie di selezione diverse: K-Tournament e </a:t>
            </a:r>
            <a:r>
              <a:rPr lang="it-IT" sz="2200" b="1" dirty="0" err="1">
                <a:latin typeface="Pokemon Fire Red" panose="00000400000000000000" pitchFamily="2" charset="0"/>
              </a:rPr>
              <a:t>RandomSelection</a:t>
            </a:r>
            <a:r>
              <a:rPr lang="it-IT" sz="2200" b="1" dirty="0">
                <a:latin typeface="Pokemon Fire Red" panose="00000400000000000000" pitchFamily="2" charset="0"/>
              </a:rPr>
              <a:t>.</a:t>
            </a:r>
          </a:p>
        </p:txBody>
      </p:sp>
    </p:spTree>
    <p:extLst>
      <p:ext uri="{BB962C8B-B14F-4D97-AF65-F5344CB8AC3E}">
        <p14:creationId xmlns:p14="http://schemas.microsoft.com/office/powerpoint/2010/main" val="40487027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9D72E-F0A9-E3B1-BED5-D0ED47A8D9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AAEAC5-860C-A60E-24AA-FE526C9BD1BB}"/>
              </a:ext>
            </a:extLst>
          </p:cNvPr>
          <p:cNvSpPr>
            <a:spLocks noGrp="1"/>
          </p:cNvSpPr>
          <p:nvPr>
            <p:ph type="title"/>
          </p:nvPr>
        </p:nvSpPr>
        <p:spPr>
          <a:xfrm>
            <a:off x="0" y="0"/>
            <a:ext cx="4178808" cy="886777"/>
          </a:xfrm>
        </p:spPr>
        <p:txBody>
          <a:bodyPr/>
          <a:lstStyle/>
          <a:p>
            <a:pPr algn="l"/>
            <a:r>
              <a:rPr lang="en-GB" dirty="0" err="1"/>
              <a:t>Progettazione</a:t>
            </a:r>
            <a:endParaRPr lang="en-GB" dirty="0"/>
          </a:p>
        </p:txBody>
      </p:sp>
      <p:sp>
        <p:nvSpPr>
          <p:cNvPr id="11" name="Text Placeholder 10">
            <a:extLst>
              <a:ext uri="{FF2B5EF4-FFF2-40B4-BE49-F238E27FC236}">
                <a16:creationId xmlns:a16="http://schemas.microsoft.com/office/drawing/2014/main" id="{006EEB9E-82A4-665A-A89D-3EEA498DEC7D}"/>
              </a:ext>
            </a:extLst>
          </p:cNvPr>
          <p:cNvSpPr>
            <a:spLocks noGrp="1"/>
          </p:cNvSpPr>
          <p:nvPr>
            <p:ph type="body" idx="1"/>
          </p:nvPr>
        </p:nvSpPr>
        <p:spPr>
          <a:xfrm>
            <a:off x="7260526" y="2322578"/>
            <a:ext cx="4452937" cy="891238"/>
          </a:xfrm>
        </p:spPr>
        <p:txBody>
          <a:bodyPr/>
          <a:lstStyle/>
          <a:p>
            <a:pPr marL="0" indent="0">
              <a:buNone/>
            </a:pPr>
            <a:r>
              <a:rPr lang="en-GB" dirty="0"/>
              <a:t>SELEZIONE</a:t>
            </a:r>
          </a:p>
        </p:txBody>
      </p:sp>
      <p:sp>
        <p:nvSpPr>
          <p:cNvPr id="5" name="CasellaDiTesto 4">
            <a:extLst>
              <a:ext uri="{FF2B5EF4-FFF2-40B4-BE49-F238E27FC236}">
                <a16:creationId xmlns:a16="http://schemas.microsoft.com/office/drawing/2014/main" id="{11AB22F3-29F2-BAF7-A5C7-E27BF9A86A2A}"/>
              </a:ext>
            </a:extLst>
          </p:cNvPr>
          <p:cNvSpPr txBox="1"/>
          <p:nvPr/>
        </p:nvSpPr>
        <p:spPr>
          <a:xfrm>
            <a:off x="7251002" y="3990946"/>
            <a:ext cx="4462461" cy="1754326"/>
          </a:xfrm>
          <a:prstGeom prst="rect">
            <a:avLst/>
          </a:prstGeom>
          <a:noFill/>
        </p:spPr>
        <p:txBody>
          <a:bodyPr wrap="square" rtlCol="0">
            <a:spAutoFit/>
          </a:bodyPr>
          <a:lstStyle/>
          <a:p>
            <a:r>
              <a:rPr lang="it-IT" sz="3600" b="1" dirty="0">
                <a:latin typeface="Pokemon Fire Red" panose="00000400000000000000" pitchFamily="2" charset="0"/>
              </a:rPr>
              <a:t>Dopo vari test abbiamo scelto K-Tournament perché genera soluzioni migliori.</a:t>
            </a:r>
          </a:p>
        </p:txBody>
      </p:sp>
      <p:pic>
        <p:nvPicPr>
          <p:cNvPr id="3" name="Picture 22" descr="A pixelated video game character&#10;&#10;Description automatically generated">
            <a:extLst>
              <a:ext uri="{FF2B5EF4-FFF2-40B4-BE49-F238E27FC236}">
                <a16:creationId xmlns:a16="http://schemas.microsoft.com/office/drawing/2014/main" id="{0709A217-BFF4-7F0F-4599-2BDE2E43EE1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69010" y="4575354"/>
            <a:ext cx="576263" cy="768350"/>
          </a:xfrm>
          <a:prstGeom prst="rect">
            <a:avLst/>
          </a:prstGeom>
        </p:spPr>
      </p:pic>
    </p:spTree>
    <p:extLst>
      <p:ext uri="{BB962C8B-B14F-4D97-AF65-F5344CB8AC3E}">
        <p14:creationId xmlns:p14="http://schemas.microsoft.com/office/powerpoint/2010/main" val="24670033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6AA8D-1892-891C-59EF-A911BF4B3B1B}"/>
              </a:ext>
            </a:extLst>
          </p:cNvPr>
          <p:cNvSpPr>
            <a:spLocks noGrp="1"/>
          </p:cNvSpPr>
          <p:nvPr>
            <p:ph type="title"/>
          </p:nvPr>
        </p:nvSpPr>
        <p:spPr>
          <a:xfrm>
            <a:off x="0" y="0"/>
            <a:ext cx="4178808" cy="886777"/>
          </a:xfrm>
        </p:spPr>
        <p:txBody>
          <a:bodyPr/>
          <a:lstStyle/>
          <a:p>
            <a:pPr algn="l"/>
            <a:r>
              <a:rPr lang="en-GB" dirty="0" err="1"/>
              <a:t>Progettazione</a:t>
            </a:r>
            <a:endParaRPr lang="en-GB" dirty="0"/>
          </a:p>
        </p:txBody>
      </p:sp>
      <p:sp>
        <p:nvSpPr>
          <p:cNvPr id="11" name="Text Placeholder 10">
            <a:extLst>
              <a:ext uri="{FF2B5EF4-FFF2-40B4-BE49-F238E27FC236}">
                <a16:creationId xmlns:a16="http://schemas.microsoft.com/office/drawing/2014/main" id="{A7238423-7762-2656-29B7-0B4C256E43B5}"/>
              </a:ext>
            </a:extLst>
          </p:cNvPr>
          <p:cNvSpPr>
            <a:spLocks noGrp="1"/>
          </p:cNvSpPr>
          <p:nvPr>
            <p:ph type="body" idx="1"/>
          </p:nvPr>
        </p:nvSpPr>
        <p:spPr>
          <a:xfrm>
            <a:off x="7260526" y="2322578"/>
            <a:ext cx="4452937" cy="891238"/>
          </a:xfrm>
        </p:spPr>
        <p:txBody>
          <a:bodyPr/>
          <a:lstStyle/>
          <a:p>
            <a:pPr marL="0" indent="0">
              <a:buNone/>
            </a:pPr>
            <a:r>
              <a:rPr lang="en-GB" dirty="0"/>
              <a:t>CROSSOVER</a:t>
            </a:r>
          </a:p>
        </p:txBody>
      </p:sp>
      <p:pic>
        <p:nvPicPr>
          <p:cNvPr id="23" name="Picture 22" descr="A pixelated video game character&#10;&#10;Description automatically generated">
            <a:extLst>
              <a:ext uri="{FF2B5EF4-FFF2-40B4-BE49-F238E27FC236}">
                <a16:creationId xmlns:a16="http://schemas.microsoft.com/office/drawing/2014/main" id="{30508CB6-4D3F-C371-9C2F-D7C80AD1370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75325" y="3429000"/>
            <a:ext cx="576263" cy="768350"/>
          </a:xfrm>
          <a:prstGeom prst="rect">
            <a:avLst/>
          </a:prstGeom>
        </p:spPr>
      </p:pic>
      <p:sp>
        <p:nvSpPr>
          <p:cNvPr id="5" name="CasellaDiTesto 4">
            <a:extLst>
              <a:ext uri="{FF2B5EF4-FFF2-40B4-BE49-F238E27FC236}">
                <a16:creationId xmlns:a16="http://schemas.microsoft.com/office/drawing/2014/main" id="{B5CC3F01-F6BC-A02D-1E2D-D0D400BB7AC2}"/>
              </a:ext>
            </a:extLst>
          </p:cNvPr>
          <p:cNvSpPr txBox="1"/>
          <p:nvPr/>
        </p:nvSpPr>
        <p:spPr>
          <a:xfrm>
            <a:off x="7251000" y="3559146"/>
            <a:ext cx="4462461" cy="2800767"/>
          </a:xfrm>
          <a:prstGeom prst="rect">
            <a:avLst/>
          </a:prstGeom>
          <a:noFill/>
        </p:spPr>
        <p:txBody>
          <a:bodyPr wrap="square" rtlCol="0">
            <a:spAutoFit/>
          </a:bodyPr>
          <a:lstStyle/>
          <a:p>
            <a:r>
              <a:rPr lang="it-IT" sz="2200" b="1" dirty="0">
                <a:latin typeface="Pokemon Fire Red" panose="00000400000000000000" pitchFamily="2" charset="0"/>
              </a:rPr>
              <a:t>Il crossover </a:t>
            </a:r>
            <a:r>
              <a:rPr lang="it-IT" sz="2200" b="1" dirty="0" err="1">
                <a:latin typeface="Pokemon Fire Red" panose="00000400000000000000" pitchFamily="2" charset="0"/>
              </a:rPr>
              <a:t>e’</a:t>
            </a:r>
            <a:r>
              <a:rPr lang="it-IT" sz="2200" b="1" dirty="0">
                <a:latin typeface="Pokemon Fire Red" panose="00000400000000000000" pitchFamily="2" charset="0"/>
              </a:rPr>
              <a:t> un operatore genetico fondamentale che permette di combinare le informazioni genetiche provenienti da due genitori selezionati per generare una prole con caratteristiche derivate da entrambi i genitori. </a:t>
            </a:r>
          </a:p>
          <a:p>
            <a:r>
              <a:rPr lang="it-IT" sz="2200" b="1" dirty="0">
                <a:latin typeface="Pokemon Fire Red" panose="00000400000000000000" pitchFamily="2" charset="0"/>
              </a:rPr>
              <a:t>Per la nostra implementazione, esploreremo due strategie di crossover diverse: K-Point e </a:t>
            </a:r>
            <a:r>
              <a:rPr lang="it-IT" sz="2200" b="1" dirty="0" err="1">
                <a:latin typeface="Pokemon Fire Red" panose="00000400000000000000" pitchFamily="2" charset="0"/>
              </a:rPr>
              <a:t>RandomK</a:t>
            </a:r>
            <a:r>
              <a:rPr lang="it-IT" sz="2200" b="1" dirty="0">
                <a:latin typeface="Pokemon Fire Red" panose="00000400000000000000" pitchFamily="2" charset="0"/>
              </a:rPr>
              <a:t>-Point.</a:t>
            </a:r>
          </a:p>
        </p:txBody>
      </p:sp>
    </p:spTree>
    <p:extLst>
      <p:ext uri="{BB962C8B-B14F-4D97-AF65-F5344CB8AC3E}">
        <p14:creationId xmlns:p14="http://schemas.microsoft.com/office/powerpoint/2010/main" val="2791298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11D237-329D-FC3C-339E-2930FB99D96C}"/>
              </a:ext>
            </a:extLst>
          </p:cNvPr>
          <p:cNvSpPr>
            <a:spLocks noGrp="1"/>
          </p:cNvSpPr>
          <p:nvPr>
            <p:ph type="body" sz="quarter" idx="3"/>
          </p:nvPr>
        </p:nvSpPr>
        <p:spPr/>
        <p:txBody>
          <a:bodyPr/>
          <a:lstStyle/>
          <a:p>
            <a:r>
              <a:rPr lang="it-IT" sz="4000" dirty="0">
                <a:effectLst>
                  <a:outerShdw dist="63500" dir="2700000" algn="tl" rotWithShape="0">
                    <a:prstClr val="black">
                      <a:alpha val="15000"/>
                    </a:prstClr>
                  </a:outerShdw>
                </a:effectLst>
              </a:rPr>
              <a:t>I Pokémon rappresentano un vasto universo affascinante, dove l'impiego di strumenti di intelligenza artificiale apre nuove prospettive nell'analisi delle interazioni tra queste creature. </a:t>
            </a:r>
            <a:endParaRPr lang="en-GB" sz="4000" dirty="0">
              <a:effectLst>
                <a:outerShdw dist="63500" dir="2700000" algn="tl" rotWithShape="0">
                  <a:prstClr val="black">
                    <a:alpha val="15000"/>
                  </a:prstClr>
                </a:outerShdw>
              </a:effectLst>
            </a:endParaRPr>
          </a:p>
        </p:txBody>
      </p:sp>
    </p:spTree>
    <p:extLst>
      <p:ext uri="{BB962C8B-B14F-4D97-AF65-F5344CB8AC3E}">
        <p14:creationId xmlns:p14="http://schemas.microsoft.com/office/powerpoint/2010/main" val="188144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iterate type="lt">
                                    <p:tmPct val="5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3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8BCF6-A032-FF01-ED19-C32715A725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598B43-6DAA-96C3-4808-FC05E9DF8495}"/>
              </a:ext>
            </a:extLst>
          </p:cNvPr>
          <p:cNvSpPr>
            <a:spLocks noGrp="1"/>
          </p:cNvSpPr>
          <p:nvPr>
            <p:ph type="title"/>
          </p:nvPr>
        </p:nvSpPr>
        <p:spPr>
          <a:xfrm>
            <a:off x="0" y="0"/>
            <a:ext cx="4178808" cy="886777"/>
          </a:xfrm>
        </p:spPr>
        <p:txBody>
          <a:bodyPr/>
          <a:lstStyle/>
          <a:p>
            <a:pPr algn="l"/>
            <a:r>
              <a:rPr lang="en-GB" dirty="0" err="1"/>
              <a:t>Progettazione</a:t>
            </a:r>
            <a:endParaRPr lang="en-GB" dirty="0"/>
          </a:p>
        </p:txBody>
      </p:sp>
      <p:sp>
        <p:nvSpPr>
          <p:cNvPr id="11" name="Text Placeholder 10">
            <a:extLst>
              <a:ext uri="{FF2B5EF4-FFF2-40B4-BE49-F238E27FC236}">
                <a16:creationId xmlns:a16="http://schemas.microsoft.com/office/drawing/2014/main" id="{57110328-A68E-E8C3-CD8A-54A86723E35D}"/>
              </a:ext>
            </a:extLst>
          </p:cNvPr>
          <p:cNvSpPr>
            <a:spLocks noGrp="1"/>
          </p:cNvSpPr>
          <p:nvPr>
            <p:ph type="body" idx="1"/>
          </p:nvPr>
        </p:nvSpPr>
        <p:spPr>
          <a:xfrm>
            <a:off x="7260526" y="2322578"/>
            <a:ext cx="4452937" cy="891238"/>
          </a:xfrm>
        </p:spPr>
        <p:txBody>
          <a:bodyPr/>
          <a:lstStyle/>
          <a:p>
            <a:pPr marL="0" indent="0">
              <a:buNone/>
            </a:pPr>
            <a:r>
              <a:rPr lang="en-GB" dirty="0"/>
              <a:t>CROSSOVER</a:t>
            </a:r>
          </a:p>
        </p:txBody>
      </p:sp>
      <p:sp>
        <p:nvSpPr>
          <p:cNvPr id="5" name="CasellaDiTesto 4">
            <a:extLst>
              <a:ext uri="{FF2B5EF4-FFF2-40B4-BE49-F238E27FC236}">
                <a16:creationId xmlns:a16="http://schemas.microsoft.com/office/drawing/2014/main" id="{76B64732-056F-8C9A-A41E-521106DED264}"/>
              </a:ext>
            </a:extLst>
          </p:cNvPr>
          <p:cNvSpPr txBox="1"/>
          <p:nvPr/>
        </p:nvSpPr>
        <p:spPr>
          <a:xfrm>
            <a:off x="7251002" y="3978246"/>
            <a:ext cx="4462461" cy="1754326"/>
          </a:xfrm>
          <a:prstGeom prst="rect">
            <a:avLst/>
          </a:prstGeom>
          <a:noFill/>
        </p:spPr>
        <p:txBody>
          <a:bodyPr wrap="square" rtlCol="0">
            <a:spAutoFit/>
          </a:bodyPr>
          <a:lstStyle/>
          <a:p>
            <a:r>
              <a:rPr lang="it-IT" sz="3600" b="1" dirty="0">
                <a:latin typeface="Pokemon Fire Red" panose="00000400000000000000" pitchFamily="2" charset="0"/>
              </a:rPr>
              <a:t>Dopo vari test abbiamo scelto K-Point perché restituisce soluzioni migliori.</a:t>
            </a:r>
          </a:p>
        </p:txBody>
      </p:sp>
      <p:pic>
        <p:nvPicPr>
          <p:cNvPr id="3" name="Picture 22" descr="A pixelated video game character&#10;&#10;Description automatically generated">
            <a:extLst>
              <a:ext uri="{FF2B5EF4-FFF2-40B4-BE49-F238E27FC236}">
                <a16:creationId xmlns:a16="http://schemas.microsoft.com/office/drawing/2014/main" id="{889A8A72-1902-2D56-1247-9EE96C3D090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75325" y="3429000"/>
            <a:ext cx="576263" cy="768350"/>
          </a:xfrm>
          <a:prstGeom prst="rect">
            <a:avLst/>
          </a:prstGeom>
        </p:spPr>
      </p:pic>
    </p:spTree>
    <p:extLst>
      <p:ext uri="{BB962C8B-B14F-4D97-AF65-F5344CB8AC3E}">
        <p14:creationId xmlns:p14="http://schemas.microsoft.com/office/powerpoint/2010/main" val="15047200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6AA8D-1892-891C-59EF-A911BF4B3B1B}"/>
              </a:ext>
            </a:extLst>
          </p:cNvPr>
          <p:cNvSpPr>
            <a:spLocks noGrp="1"/>
          </p:cNvSpPr>
          <p:nvPr>
            <p:ph type="title"/>
          </p:nvPr>
        </p:nvSpPr>
        <p:spPr>
          <a:xfrm>
            <a:off x="0" y="0"/>
            <a:ext cx="4178808" cy="886777"/>
          </a:xfrm>
        </p:spPr>
        <p:txBody>
          <a:bodyPr/>
          <a:lstStyle/>
          <a:p>
            <a:pPr algn="l"/>
            <a:r>
              <a:rPr lang="en-GB" dirty="0" err="1"/>
              <a:t>Progettazione</a:t>
            </a:r>
            <a:endParaRPr lang="en-GB" dirty="0"/>
          </a:p>
        </p:txBody>
      </p:sp>
      <p:sp>
        <p:nvSpPr>
          <p:cNvPr id="11" name="Text Placeholder 10">
            <a:extLst>
              <a:ext uri="{FF2B5EF4-FFF2-40B4-BE49-F238E27FC236}">
                <a16:creationId xmlns:a16="http://schemas.microsoft.com/office/drawing/2014/main" id="{A7238423-7762-2656-29B7-0B4C256E43B5}"/>
              </a:ext>
            </a:extLst>
          </p:cNvPr>
          <p:cNvSpPr>
            <a:spLocks noGrp="1"/>
          </p:cNvSpPr>
          <p:nvPr>
            <p:ph type="body" idx="1"/>
          </p:nvPr>
        </p:nvSpPr>
        <p:spPr>
          <a:xfrm>
            <a:off x="7260526" y="2322578"/>
            <a:ext cx="4452937" cy="891238"/>
          </a:xfrm>
        </p:spPr>
        <p:txBody>
          <a:bodyPr/>
          <a:lstStyle/>
          <a:p>
            <a:pPr marL="0" indent="0">
              <a:buNone/>
            </a:pPr>
            <a:r>
              <a:rPr lang="en-GB" dirty="0"/>
              <a:t>MUTAZIONE</a:t>
            </a:r>
          </a:p>
        </p:txBody>
      </p:sp>
      <p:pic>
        <p:nvPicPr>
          <p:cNvPr id="23" name="Picture 22" descr="A pixelated video game character&#10;&#10;Description automatically generated">
            <a:extLst>
              <a:ext uri="{FF2B5EF4-FFF2-40B4-BE49-F238E27FC236}">
                <a16:creationId xmlns:a16="http://schemas.microsoft.com/office/drawing/2014/main" id="{30508CB6-4D3F-C371-9C2F-D7C80AD1370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51708" y="2445466"/>
            <a:ext cx="576263" cy="768350"/>
          </a:xfrm>
          <a:prstGeom prst="rect">
            <a:avLst/>
          </a:prstGeom>
        </p:spPr>
      </p:pic>
      <p:sp>
        <p:nvSpPr>
          <p:cNvPr id="5" name="CasellaDiTesto 4">
            <a:extLst>
              <a:ext uri="{FF2B5EF4-FFF2-40B4-BE49-F238E27FC236}">
                <a16:creationId xmlns:a16="http://schemas.microsoft.com/office/drawing/2014/main" id="{BD4932A1-933E-DC12-D392-3472EE9A7D44}"/>
              </a:ext>
            </a:extLst>
          </p:cNvPr>
          <p:cNvSpPr txBox="1"/>
          <p:nvPr/>
        </p:nvSpPr>
        <p:spPr>
          <a:xfrm>
            <a:off x="7251000" y="3559146"/>
            <a:ext cx="4462461" cy="2862322"/>
          </a:xfrm>
          <a:prstGeom prst="rect">
            <a:avLst/>
          </a:prstGeom>
          <a:noFill/>
        </p:spPr>
        <p:txBody>
          <a:bodyPr wrap="square" rtlCol="0">
            <a:spAutoFit/>
          </a:bodyPr>
          <a:lstStyle/>
          <a:p>
            <a:r>
              <a:rPr lang="it-IT" sz="2000" b="1" dirty="0">
                <a:latin typeface="Pokemon Fire Red" panose="00000400000000000000" pitchFamily="2" charset="0"/>
              </a:rPr>
              <a:t>La mutazione </a:t>
            </a:r>
            <a:r>
              <a:rPr lang="it-IT" sz="2000" b="1" dirty="0" err="1">
                <a:latin typeface="Pokemon Fire Red" panose="00000400000000000000" pitchFamily="2" charset="0"/>
              </a:rPr>
              <a:t>e’</a:t>
            </a:r>
            <a:r>
              <a:rPr lang="it-IT" sz="2000" b="1" dirty="0">
                <a:latin typeface="Pokemon Fire Red" panose="00000400000000000000" pitchFamily="2" charset="0"/>
              </a:rPr>
              <a:t> un altro operatore genetico essenziale all'interno degli algoritmi genetici, il cui compito </a:t>
            </a:r>
            <a:r>
              <a:rPr lang="it-IT" sz="2000" b="1" dirty="0" err="1">
                <a:latin typeface="Pokemon Fire Red" panose="00000400000000000000" pitchFamily="2" charset="0"/>
              </a:rPr>
              <a:t>e’</a:t>
            </a:r>
            <a:r>
              <a:rPr lang="it-IT" sz="2000" b="1" dirty="0">
                <a:latin typeface="Pokemon Fire Red" panose="00000400000000000000" pitchFamily="2" charset="0"/>
              </a:rPr>
              <a:t> introdurre variazioni casuali nei genotipi degli individui della popolazione. Una delle strategie di mutazione comuni </a:t>
            </a:r>
            <a:r>
              <a:rPr lang="it-IT" sz="2000" b="1" dirty="0" err="1">
                <a:latin typeface="Pokemon Fire Red" panose="00000400000000000000" pitchFamily="2" charset="0"/>
              </a:rPr>
              <a:t>e’</a:t>
            </a:r>
            <a:r>
              <a:rPr lang="it-IT" sz="2000" b="1" dirty="0">
                <a:latin typeface="Pokemon Fire Red" panose="00000400000000000000" pitchFamily="2" charset="0"/>
              </a:rPr>
              <a:t> il Random </a:t>
            </a:r>
            <a:r>
              <a:rPr lang="it-IT" sz="2000" b="1" dirty="0" err="1">
                <a:latin typeface="Pokemon Fire Red" panose="00000400000000000000" pitchFamily="2" charset="0"/>
              </a:rPr>
              <a:t>Resetting</a:t>
            </a:r>
            <a:r>
              <a:rPr lang="it-IT" sz="2000" b="1" dirty="0">
                <a:latin typeface="Pokemon Fire Red" panose="00000400000000000000" pitchFamily="2" charset="0"/>
              </a:rPr>
              <a:t>, in cui un gene casuale all'interno del cromosoma di un individuo viene selezionato casualmente e sostituito con un valore casuale. </a:t>
            </a:r>
            <a:r>
              <a:rPr lang="it-IT" sz="2000" b="1" dirty="0" err="1">
                <a:latin typeface="Pokemon Fire Red" panose="00000400000000000000" pitchFamily="2" charset="0"/>
              </a:rPr>
              <a:t>Verra’</a:t>
            </a:r>
            <a:r>
              <a:rPr lang="it-IT" sz="2000" b="1" dirty="0">
                <a:latin typeface="Pokemon Fire Red" panose="00000400000000000000" pitchFamily="2" charset="0"/>
              </a:rPr>
              <a:t> sperimentata la </a:t>
            </a:r>
            <a:r>
              <a:rPr lang="it-IT" sz="2000" b="1" dirty="0" err="1">
                <a:latin typeface="Pokemon Fire Red" panose="00000400000000000000" pitchFamily="2" charset="0"/>
              </a:rPr>
              <a:t>probabilita’</a:t>
            </a:r>
            <a:r>
              <a:rPr lang="it-IT" sz="2000" b="1" dirty="0">
                <a:latin typeface="Pokemon Fire Red" panose="00000400000000000000" pitchFamily="2" charset="0"/>
              </a:rPr>
              <a:t> di mutazione ideale.</a:t>
            </a:r>
          </a:p>
        </p:txBody>
      </p:sp>
    </p:spTree>
    <p:extLst>
      <p:ext uri="{BB962C8B-B14F-4D97-AF65-F5344CB8AC3E}">
        <p14:creationId xmlns:p14="http://schemas.microsoft.com/office/powerpoint/2010/main" val="32761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6AA8D-1892-891C-59EF-A911BF4B3B1B}"/>
              </a:ext>
            </a:extLst>
          </p:cNvPr>
          <p:cNvSpPr>
            <a:spLocks noGrp="1"/>
          </p:cNvSpPr>
          <p:nvPr>
            <p:ph type="title"/>
          </p:nvPr>
        </p:nvSpPr>
        <p:spPr>
          <a:xfrm>
            <a:off x="0" y="0"/>
            <a:ext cx="4178808" cy="886777"/>
          </a:xfrm>
        </p:spPr>
        <p:txBody>
          <a:bodyPr/>
          <a:lstStyle/>
          <a:p>
            <a:pPr algn="l"/>
            <a:r>
              <a:rPr lang="en-GB" dirty="0" err="1"/>
              <a:t>Progettazione</a:t>
            </a:r>
            <a:endParaRPr lang="en-GB" dirty="0"/>
          </a:p>
        </p:txBody>
      </p:sp>
      <p:sp>
        <p:nvSpPr>
          <p:cNvPr id="11" name="Text Placeholder 10">
            <a:extLst>
              <a:ext uri="{FF2B5EF4-FFF2-40B4-BE49-F238E27FC236}">
                <a16:creationId xmlns:a16="http://schemas.microsoft.com/office/drawing/2014/main" id="{A7238423-7762-2656-29B7-0B4C256E43B5}"/>
              </a:ext>
            </a:extLst>
          </p:cNvPr>
          <p:cNvSpPr>
            <a:spLocks noGrp="1"/>
          </p:cNvSpPr>
          <p:nvPr>
            <p:ph type="body" idx="1"/>
          </p:nvPr>
        </p:nvSpPr>
        <p:spPr>
          <a:xfrm>
            <a:off x="7260526" y="2322578"/>
            <a:ext cx="4452937" cy="891238"/>
          </a:xfrm>
        </p:spPr>
        <p:txBody>
          <a:bodyPr/>
          <a:lstStyle/>
          <a:p>
            <a:pPr marL="0" indent="0">
              <a:buNone/>
            </a:pPr>
            <a:r>
              <a:rPr lang="en-GB" sz="5100" dirty="0"/>
              <a:t>STOPPING CONDITION</a:t>
            </a:r>
          </a:p>
        </p:txBody>
      </p:sp>
      <p:pic>
        <p:nvPicPr>
          <p:cNvPr id="23" name="Picture 22" descr="A pixelated video game character&#10;&#10;Description automatically generated">
            <a:extLst>
              <a:ext uri="{FF2B5EF4-FFF2-40B4-BE49-F238E27FC236}">
                <a16:creationId xmlns:a16="http://schemas.microsoft.com/office/drawing/2014/main" id="{30508CB6-4D3F-C371-9C2F-D7C80AD1370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37725" y="1443948"/>
            <a:ext cx="576263" cy="768350"/>
          </a:xfrm>
          <a:prstGeom prst="rect">
            <a:avLst/>
          </a:prstGeom>
        </p:spPr>
      </p:pic>
      <p:sp>
        <p:nvSpPr>
          <p:cNvPr id="5" name="CasellaDiTesto 4">
            <a:extLst>
              <a:ext uri="{FF2B5EF4-FFF2-40B4-BE49-F238E27FC236}">
                <a16:creationId xmlns:a16="http://schemas.microsoft.com/office/drawing/2014/main" id="{40CBF4AA-2B59-041E-DDD5-32A3EB8726B7}"/>
              </a:ext>
            </a:extLst>
          </p:cNvPr>
          <p:cNvSpPr txBox="1"/>
          <p:nvPr/>
        </p:nvSpPr>
        <p:spPr>
          <a:xfrm>
            <a:off x="7251000" y="3559146"/>
            <a:ext cx="4462461" cy="2723823"/>
          </a:xfrm>
          <a:prstGeom prst="rect">
            <a:avLst/>
          </a:prstGeom>
          <a:noFill/>
        </p:spPr>
        <p:txBody>
          <a:bodyPr wrap="square" rtlCol="0">
            <a:spAutoFit/>
          </a:bodyPr>
          <a:lstStyle/>
          <a:p>
            <a:r>
              <a:rPr lang="it-IT" sz="1900" b="1" dirty="0">
                <a:latin typeface="Pokemon Fire Red" panose="00000400000000000000" pitchFamily="2" charset="0"/>
              </a:rPr>
              <a:t>La </a:t>
            </a:r>
            <a:r>
              <a:rPr lang="it-IT" sz="1900" b="1" dirty="0" err="1">
                <a:latin typeface="Pokemon Fire Red" panose="00000400000000000000" pitchFamily="2" charset="0"/>
              </a:rPr>
              <a:t>stopping</a:t>
            </a:r>
            <a:r>
              <a:rPr lang="it-IT" sz="1900" b="1" dirty="0">
                <a:latin typeface="Pokemon Fire Red" panose="00000400000000000000" pitchFamily="2" charset="0"/>
              </a:rPr>
              <a:t> </a:t>
            </a:r>
            <a:r>
              <a:rPr lang="it-IT" sz="1900" b="1" dirty="0" err="1">
                <a:latin typeface="Pokemon Fire Red" panose="00000400000000000000" pitchFamily="2" charset="0"/>
              </a:rPr>
              <a:t>condition</a:t>
            </a:r>
            <a:r>
              <a:rPr lang="it-IT" sz="1900" b="1" dirty="0">
                <a:latin typeface="Pokemon Fire Red" panose="00000400000000000000" pitchFamily="2" charset="0"/>
              </a:rPr>
              <a:t>, o condizione di terminazione, determina quando l'esecuzione dell'algoritmo deve essere interrotta. Serve a garantire che l'algoritmo genetico abbia sufficiente tempo per esplorare e sfruttare efficacemente lo spazio delle soluzioni, evitando allo stesso tempo di continuare indefinitamente l'ottimizzazione senza ottenere miglioramenti significativi. La </a:t>
            </a:r>
            <a:r>
              <a:rPr lang="it-IT" sz="1900" b="1" dirty="0" err="1">
                <a:latin typeface="Pokemon Fire Red" panose="00000400000000000000" pitchFamily="2" charset="0"/>
              </a:rPr>
              <a:t>stopping</a:t>
            </a:r>
            <a:r>
              <a:rPr lang="it-IT" sz="1900" b="1" dirty="0">
                <a:latin typeface="Pokemon Fire Red" panose="00000400000000000000" pitchFamily="2" charset="0"/>
              </a:rPr>
              <a:t> </a:t>
            </a:r>
            <a:r>
              <a:rPr lang="it-IT" sz="1900" b="1" dirty="0" err="1">
                <a:latin typeface="Pokemon Fire Red" panose="00000400000000000000" pitchFamily="2" charset="0"/>
              </a:rPr>
              <a:t>condition</a:t>
            </a:r>
            <a:r>
              <a:rPr lang="it-IT" sz="1900" b="1" dirty="0">
                <a:latin typeface="Pokemon Fire Red" panose="00000400000000000000" pitchFamily="2" charset="0"/>
              </a:rPr>
              <a:t> </a:t>
            </a:r>
            <a:r>
              <a:rPr lang="it-IT" sz="1900" b="1" dirty="0" err="1">
                <a:latin typeface="Pokemon Fire Red" panose="00000400000000000000" pitchFamily="2" charset="0"/>
              </a:rPr>
              <a:t>verra’</a:t>
            </a:r>
            <a:r>
              <a:rPr lang="it-IT" sz="1900" b="1" dirty="0">
                <a:latin typeface="Pokemon Fire Red" panose="00000400000000000000" pitchFamily="2" charset="0"/>
              </a:rPr>
              <a:t> implementata impostando un numero massimo di iterazioni. Tale numero </a:t>
            </a:r>
            <a:r>
              <a:rPr lang="it-IT" sz="1900" b="1" dirty="0" err="1">
                <a:latin typeface="Pokemon Fire Red" panose="00000400000000000000" pitchFamily="2" charset="0"/>
              </a:rPr>
              <a:t>verra’</a:t>
            </a:r>
            <a:r>
              <a:rPr lang="it-IT" sz="1900" b="1" dirty="0">
                <a:latin typeface="Pokemon Fire Red" panose="00000400000000000000" pitchFamily="2" charset="0"/>
              </a:rPr>
              <a:t> definito empiricamente.</a:t>
            </a:r>
          </a:p>
        </p:txBody>
      </p:sp>
    </p:spTree>
    <p:extLst>
      <p:ext uri="{BB962C8B-B14F-4D97-AF65-F5344CB8AC3E}">
        <p14:creationId xmlns:p14="http://schemas.microsoft.com/office/powerpoint/2010/main" val="2054241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E9EBC0D5-3F55-8B2A-1309-DFD6B43F8AA6}"/>
              </a:ext>
            </a:extLst>
          </p:cNvPr>
          <p:cNvGrpSpPr/>
          <p:nvPr/>
        </p:nvGrpSpPr>
        <p:grpSpPr>
          <a:xfrm>
            <a:off x="0" y="-1289050"/>
            <a:ext cx="12192000" cy="9436099"/>
            <a:chOff x="0" y="-1289050"/>
            <a:chExt cx="12192000" cy="9436099"/>
          </a:xfrm>
        </p:grpSpPr>
        <p:pic>
          <p:nvPicPr>
            <p:cNvPr id="3" name="Picture 2" descr="A video game screen with trees and grass&#10;&#10;Description automatically generated">
              <a:extLst>
                <a:ext uri="{FF2B5EF4-FFF2-40B4-BE49-F238E27FC236}">
                  <a16:creationId xmlns:a16="http://schemas.microsoft.com/office/drawing/2014/main" id="{A58F3EC2-9150-A6A4-FF53-0AB969B6A678}"/>
                </a:ext>
              </a:extLst>
            </p:cNvPr>
            <p:cNvPicPr>
              <a:picLocks noChangeAspect="1"/>
            </p:cNvPicPr>
            <p:nvPr/>
          </p:nvPicPr>
          <p:blipFill>
            <a:blip r:embed="rId3"/>
            <a:stretch>
              <a:fillRect/>
            </a:stretch>
          </p:blipFill>
          <p:spPr>
            <a:xfrm>
              <a:off x="0" y="-1289050"/>
              <a:ext cx="12192000" cy="9436099"/>
            </a:xfrm>
            <a:prstGeom prst="rect">
              <a:avLst/>
            </a:prstGeom>
          </p:spPr>
        </p:pic>
        <p:pic>
          <p:nvPicPr>
            <p:cNvPr id="18" name="Picture 17" descr="A pixel art of a robot&#10;&#10;Description automatically generated">
              <a:extLst>
                <a:ext uri="{FF2B5EF4-FFF2-40B4-BE49-F238E27FC236}">
                  <a16:creationId xmlns:a16="http://schemas.microsoft.com/office/drawing/2014/main" id="{36CC246E-C5F5-3978-B663-30CA89710707}"/>
                </a:ext>
              </a:extLst>
            </p:cNvPr>
            <p:cNvPicPr>
              <a:picLocks noChangeAspect="1"/>
            </p:cNvPicPr>
            <p:nvPr/>
          </p:nvPicPr>
          <p:blipFill>
            <a:blip r:embed="rId4"/>
            <a:stretch>
              <a:fillRect/>
            </a:stretch>
          </p:blipFill>
          <p:spPr>
            <a:xfrm>
              <a:off x="7177976" y="2221184"/>
              <a:ext cx="1080000" cy="1080000"/>
            </a:xfrm>
            <a:prstGeom prst="rect">
              <a:avLst/>
            </a:prstGeom>
          </p:spPr>
        </p:pic>
        <p:pic>
          <p:nvPicPr>
            <p:cNvPr id="28" name="Picture 27" descr="A pixel art of a yellow monster&#10;&#10;Description automatically generated">
              <a:extLst>
                <a:ext uri="{FF2B5EF4-FFF2-40B4-BE49-F238E27FC236}">
                  <a16:creationId xmlns:a16="http://schemas.microsoft.com/office/drawing/2014/main" id="{718D7253-403E-F12A-C24E-0684E0281144}"/>
                </a:ext>
              </a:extLst>
            </p:cNvPr>
            <p:cNvPicPr>
              <a:picLocks noChangeAspect="1"/>
            </p:cNvPicPr>
            <p:nvPr/>
          </p:nvPicPr>
          <p:blipFill>
            <a:blip r:embed="rId5"/>
            <a:stretch>
              <a:fillRect/>
            </a:stretch>
          </p:blipFill>
          <p:spPr>
            <a:xfrm>
              <a:off x="5763625" y="3357559"/>
              <a:ext cx="1080000" cy="1080000"/>
            </a:xfrm>
            <a:prstGeom prst="rect">
              <a:avLst/>
            </a:prstGeom>
          </p:spPr>
        </p:pic>
        <p:sp>
          <p:nvSpPr>
            <p:cNvPr id="35" name="TextBox 34">
              <a:extLst>
                <a:ext uri="{FF2B5EF4-FFF2-40B4-BE49-F238E27FC236}">
                  <a16:creationId xmlns:a16="http://schemas.microsoft.com/office/drawing/2014/main" id="{E19B478E-75E3-8906-691F-68EF69EF712B}"/>
                </a:ext>
              </a:extLst>
            </p:cNvPr>
            <p:cNvSpPr txBox="1"/>
            <p:nvPr/>
          </p:nvSpPr>
          <p:spPr>
            <a:xfrm>
              <a:off x="5121250" y="4227133"/>
              <a:ext cx="2364751"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K-Tournament</a:t>
              </a:r>
            </a:p>
          </p:txBody>
        </p:sp>
        <p:sp>
          <p:nvSpPr>
            <p:cNvPr id="46" name="TextBox 45">
              <a:extLst>
                <a:ext uri="{FF2B5EF4-FFF2-40B4-BE49-F238E27FC236}">
                  <a16:creationId xmlns:a16="http://schemas.microsoft.com/office/drawing/2014/main" id="{CB8F02B3-FF39-64EF-0B8E-8E6EBBAFFB86}"/>
                </a:ext>
              </a:extLst>
            </p:cNvPr>
            <p:cNvSpPr txBox="1"/>
            <p:nvPr/>
          </p:nvSpPr>
          <p:spPr>
            <a:xfrm>
              <a:off x="6872231" y="3101808"/>
              <a:ext cx="1691489" cy="1323439"/>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Random</a:t>
              </a:r>
            </a:p>
            <a:p>
              <a:pPr algn="ctr"/>
              <a:r>
                <a:rPr lang="en-GB" sz="4000" dirty="0">
                  <a:solidFill>
                    <a:schemeClr val="bg1"/>
                  </a:solidFill>
                  <a:effectLst>
                    <a:outerShdw dist="50800" dir="2700000" algn="tl" rotWithShape="0">
                      <a:prstClr val="black"/>
                    </a:outerShdw>
                  </a:effectLst>
                  <a:latin typeface="Pokemon Fire Red" pitchFamily="2" charset="0"/>
                </a:rPr>
                <a:t>Selection </a:t>
              </a:r>
            </a:p>
          </p:txBody>
        </p:sp>
      </p:grpSp>
      <p:grpSp>
        <p:nvGrpSpPr>
          <p:cNvPr id="4" name="Group 3">
            <a:extLst>
              <a:ext uri="{FF2B5EF4-FFF2-40B4-BE49-F238E27FC236}">
                <a16:creationId xmlns:a16="http://schemas.microsoft.com/office/drawing/2014/main" id="{0BA547F4-2C96-7837-E110-A2171A936244}"/>
              </a:ext>
            </a:extLst>
          </p:cNvPr>
          <p:cNvGrpSpPr/>
          <p:nvPr/>
        </p:nvGrpSpPr>
        <p:grpSpPr>
          <a:xfrm>
            <a:off x="217854" y="180532"/>
            <a:ext cx="3255854" cy="686976"/>
            <a:chOff x="217854" y="180532"/>
            <a:chExt cx="3255854" cy="686976"/>
          </a:xfrm>
        </p:grpSpPr>
        <p:pic>
          <p:nvPicPr>
            <p:cNvPr id="5" name="Picture 4" descr="A rectangular frame with a white background&#10;&#10;Description automatically generated">
              <a:extLst>
                <a:ext uri="{FF2B5EF4-FFF2-40B4-BE49-F238E27FC236}">
                  <a16:creationId xmlns:a16="http://schemas.microsoft.com/office/drawing/2014/main" id="{0AB3AB00-8730-9070-6367-F4368CC3514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17854" y="196067"/>
              <a:ext cx="3255854" cy="671441"/>
            </a:xfrm>
            <a:prstGeom prst="rect">
              <a:avLst/>
            </a:prstGeom>
          </p:spPr>
        </p:pic>
        <p:sp>
          <p:nvSpPr>
            <p:cNvPr id="6" name="Text Placeholder 10">
              <a:extLst>
                <a:ext uri="{FF2B5EF4-FFF2-40B4-BE49-F238E27FC236}">
                  <a16:creationId xmlns:a16="http://schemas.microsoft.com/office/drawing/2014/main" id="{82106F1B-D2E5-7945-8811-08C29FD8FC3B}"/>
                </a:ext>
              </a:extLst>
            </p:cNvPr>
            <p:cNvSpPr txBox="1">
              <a:spLocks/>
            </p:cNvSpPr>
            <p:nvPr/>
          </p:nvSpPr>
          <p:spPr>
            <a:xfrm>
              <a:off x="325072" y="180532"/>
              <a:ext cx="3041416" cy="60872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600" b="1" dirty="0">
                  <a:solidFill>
                    <a:schemeClr val="tx1">
                      <a:lumMod val="65000"/>
                      <a:lumOff val="35000"/>
                    </a:schemeClr>
                  </a:solidFill>
                </a:rPr>
                <a:t>SELEZIONE</a:t>
              </a:r>
            </a:p>
          </p:txBody>
        </p:sp>
      </p:grpSp>
      <p:grpSp>
        <p:nvGrpSpPr>
          <p:cNvPr id="41" name="Group 40">
            <a:extLst>
              <a:ext uri="{FF2B5EF4-FFF2-40B4-BE49-F238E27FC236}">
                <a16:creationId xmlns:a16="http://schemas.microsoft.com/office/drawing/2014/main" id="{4B5A265B-947F-57D2-2704-898463B2F5B3}"/>
              </a:ext>
            </a:extLst>
          </p:cNvPr>
          <p:cNvGrpSpPr/>
          <p:nvPr/>
        </p:nvGrpSpPr>
        <p:grpSpPr>
          <a:xfrm>
            <a:off x="1821180" y="7200507"/>
            <a:ext cx="8549639" cy="5492374"/>
            <a:chOff x="1821180" y="1042342"/>
            <a:chExt cx="8549639" cy="5492374"/>
          </a:xfrm>
        </p:grpSpPr>
        <p:pic>
          <p:nvPicPr>
            <p:cNvPr id="42" name="Picture 41">
              <a:extLst>
                <a:ext uri="{FF2B5EF4-FFF2-40B4-BE49-F238E27FC236}">
                  <a16:creationId xmlns:a16="http://schemas.microsoft.com/office/drawing/2014/main" id="{AF10152A-2BC0-4B35-79FA-2C137240526B}"/>
                </a:ext>
              </a:extLst>
            </p:cNvPr>
            <p:cNvPicPr>
              <a:picLocks noChangeAspect="1"/>
            </p:cNvPicPr>
            <p:nvPr/>
          </p:nvPicPr>
          <p:blipFill>
            <a:blip r:embed="rId7"/>
            <a:srcRect/>
            <a:stretch/>
          </p:blipFill>
          <p:spPr>
            <a:xfrm>
              <a:off x="1821180" y="1042342"/>
              <a:ext cx="8549639" cy="5492374"/>
            </a:xfrm>
            <a:prstGeom prst="rect">
              <a:avLst/>
            </a:prstGeom>
          </p:spPr>
        </p:pic>
        <p:sp>
          <p:nvSpPr>
            <p:cNvPr id="44" name="TextBox 43">
              <a:extLst>
                <a:ext uri="{FF2B5EF4-FFF2-40B4-BE49-F238E27FC236}">
                  <a16:creationId xmlns:a16="http://schemas.microsoft.com/office/drawing/2014/main" id="{8FA0326C-2580-B79E-54B2-67339B1EE0D1}"/>
                </a:ext>
              </a:extLst>
            </p:cNvPr>
            <p:cNvSpPr txBox="1"/>
            <p:nvPr/>
          </p:nvSpPr>
          <p:spPr>
            <a:xfrm>
              <a:off x="2214565" y="1843418"/>
              <a:ext cx="7886700" cy="3419743"/>
            </a:xfrm>
            <a:prstGeom prst="rect">
              <a:avLst/>
            </a:prstGeom>
            <a:noFill/>
          </p:spPr>
          <p:txBody>
            <a:bodyPr wrap="square" rtlCol="0">
              <a:noAutofit/>
            </a:bodyPr>
            <a:lstStyle/>
            <a:p>
              <a:r>
                <a:rPr lang="it-IT" sz="4000" dirty="0">
                  <a:solidFill>
                    <a:schemeClr val="tx1">
                      <a:lumMod val="65000"/>
                      <a:lumOff val="35000"/>
                    </a:schemeClr>
                  </a:solidFill>
                  <a:effectLst>
                    <a:outerShdw dist="50800" dir="2700000" algn="tl" rotWithShape="0">
                      <a:prstClr val="black">
                        <a:alpha val="20000"/>
                      </a:prstClr>
                    </a:outerShdw>
                  </a:effectLst>
                  <a:latin typeface="Pokemon Fire Red" pitchFamily="2" charset="0"/>
                </a:rPr>
                <a:t>La fase di selezione in un algoritmo genetico svolge un ruolo fondamentale nel determinare quali individui della popolazione saranno inclusi nel </a:t>
              </a:r>
              <a:r>
                <a:rPr lang="it-IT" sz="4000" dirty="0" err="1">
                  <a:solidFill>
                    <a:schemeClr val="tx1">
                      <a:lumMod val="65000"/>
                      <a:lumOff val="35000"/>
                    </a:schemeClr>
                  </a:solidFill>
                  <a:effectLst>
                    <a:outerShdw dist="50800" dir="2700000" algn="tl" rotWithShape="0">
                      <a:prstClr val="black">
                        <a:alpha val="20000"/>
                      </a:prstClr>
                    </a:outerShdw>
                  </a:effectLst>
                  <a:latin typeface="Pokemon Fire Red" pitchFamily="2" charset="0"/>
                </a:rPr>
                <a:t>mating</a:t>
              </a:r>
              <a:r>
                <a:rPr lang="it-IT" sz="4000" dirty="0">
                  <a:solidFill>
                    <a:schemeClr val="tx1">
                      <a:lumMod val="65000"/>
                      <a:lumOff val="35000"/>
                    </a:schemeClr>
                  </a:solidFill>
                  <a:effectLst>
                    <a:outerShdw dist="50800" dir="2700000" algn="tl" rotWithShape="0">
                      <a:prstClr val="black">
                        <a:alpha val="20000"/>
                      </a:prstClr>
                    </a:outerShdw>
                  </a:effectLst>
                  <a:latin typeface="Pokemon Fire Red" pitchFamily="2" charset="0"/>
                </a:rPr>
                <a:t> poll, i quali avranno la </a:t>
              </a:r>
              <a:r>
                <a:rPr lang="it-IT" sz="4000" dirty="0" err="1">
                  <a:solidFill>
                    <a:schemeClr val="tx1">
                      <a:lumMod val="65000"/>
                      <a:lumOff val="35000"/>
                    </a:schemeClr>
                  </a:solidFill>
                  <a:effectLst>
                    <a:outerShdw dist="50800" dir="2700000" algn="tl" rotWithShape="0">
                      <a:prstClr val="black">
                        <a:alpha val="20000"/>
                      </a:prstClr>
                    </a:outerShdw>
                  </a:effectLst>
                  <a:latin typeface="Pokemon Fire Red" pitchFamily="2" charset="0"/>
                </a:rPr>
                <a:t>possibilita’</a:t>
              </a:r>
              <a:r>
                <a:rPr lang="it-IT" sz="4000" dirty="0">
                  <a:solidFill>
                    <a:schemeClr val="tx1">
                      <a:lumMod val="65000"/>
                      <a:lumOff val="35000"/>
                    </a:schemeClr>
                  </a:solidFill>
                  <a:effectLst>
                    <a:outerShdw dist="50800" dir="2700000" algn="tl" rotWithShape="0">
                      <a:prstClr val="black">
                        <a:alpha val="20000"/>
                      </a:prstClr>
                    </a:outerShdw>
                  </a:effectLst>
                  <a:latin typeface="Pokemon Fire Red" pitchFamily="2" charset="0"/>
                </a:rPr>
                <a:t> di riprodursi e generare la prossima generazione di individui.</a:t>
              </a:r>
              <a:endParaRPr lang="en-GB" sz="4000" dirty="0">
                <a:solidFill>
                  <a:schemeClr val="tx1">
                    <a:lumMod val="65000"/>
                    <a:lumOff val="35000"/>
                  </a:schemeClr>
                </a:solidFill>
                <a:effectLst>
                  <a:outerShdw dist="50800" dir="2700000" algn="tl" rotWithShape="0">
                    <a:prstClr val="black">
                      <a:alpha val="20000"/>
                    </a:prstClr>
                  </a:outerShdw>
                </a:effectLst>
                <a:latin typeface="Pokemon Fire Red" pitchFamily="2" charset="0"/>
              </a:endParaRPr>
            </a:p>
          </p:txBody>
        </p:sp>
      </p:grpSp>
    </p:spTree>
    <p:extLst>
      <p:ext uri="{BB962C8B-B14F-4D97-AF65-F5344CB8AC3E}">
        <p14:creationId xmlns:p14="http://schemas.microsoft.com/office/powerpoint/2010/main" val="416064824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0.17616 L 0 0 " pathEditMode="relative" rAng="0" ptsTypes="AA">
                                          <p:cBhvr>
                                            <p:cTn id="6" dur="2000" fill="hold"/>
                                            <p:tgtEl>
                                              <p:spTgt spid="40"/>
                                            </p:tgtEl>
                                            <p:attrNameLst>
                                              <p:attrName>ppt_x</p:attrName>
                                              <p:attrName>ppt_y</p:attrName>
                                            </p:attrNameLst>
                                          </p:cBhvr>
                                          <p:rCtr x="0" y="8796"/>
                                        </p:animMotion>
                                      </p:childTnLst>
                                    </p:cTn>
                                  </p:par>
                                  <p:par>
                                    <p:cTn id="7" presetID="2" presetClass="entr" presetSubtype="1"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 calcmode="lin" valueType="num">
                                          <p:cBhvr additive="base">
                                            <p:cTn id="9" dur="500" fill="hold"/>
                                            <p:tgtEl>
                                              <p:spTgt spid="4"/>
                                            </p:tgtEl>
                                            <p:attrNameLst>
                                              <p:attrName>ppt_x</p:attrName>
                                            </p:attrNameLst>
                                          </p:cBhvr>
                                          <p:tavLst>
                                            <p:tav tm="0">
                                              <p:val>
                                                <p:strVal val="#ppt_x"/>
                                              </p:val>
                                            </p:tav>
                                            <p:tav tm="100000">
                                              <p:val>
                                                <p:strVal val="#ppt_x"/>
                                              </p:val>
                                            </p:tav>
                                          </p:tavLst>
                                        </p:anim>
                                        <p:anim calcmode="lin" valueType="num">
                                          <p:cBhvr additive="base">
                                            <p:cTn id="10"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40"/>
                                            </p:tgtEl>
                                            <p:attrNameLst>
                                              <p:attrName>style.opacity</p:attrName>
                                            </p:attrNameLst>
                                          </p:cBhvr>
                                          <p:to>
                                            <p:strVal val="0.5"/>
                                          </p:to>
                                        </p:set>
                                        <p:animEffect filter="image" prLst="opacity: 0.5">
                                          <p:cBhvr rctx="IE">
                                            <p:cTn id="15" dur="indefinite"/>
                                            <p:tgtEl>
                                              <p:spTgt spid="40"/>
                                            </p:tgtEl>
                                          </p:cBhvr>
                                        </p:animEffect>
                                      </p:childTnLst>
                                    </p:cTn>
                                  </p:par>
                                  <p:par>
                                    <p:cTn id="16" presetID="42" presetClass="path" presetSubtype="0" accel="50000" fill="hold" nodeType="withEffect" p14:presetBounceEnd="50000">
                                      <p:stCondLst>
                                        <p:cond delay="0"/>
                                      </p:stCondLst>
                                      <p:childTnLst>
                                        <p:animMotion origin="layout" path="M 0 -2.96296E-6 L -0.00612 -0.88865 " pathEditMode="relative" rAng="0" ptsTypes="AA" p14:bounceEnd="50000">
                                          <p:cBhvr>
                                            <p:cTn id="17" dur="2000" fill="hold"/>
                                            <p:tgtEl>
                                              <p:spTgt spid="41"/>
                                            </p:tgtEl>
                                            <p:attrNameLst>
                                              <p:attrName>ppt_x</p:attrName>
                                              <p:attrName>ppt_y</p:attrName>
                                            </p:attrNameLst>
                                          </p:cBhvr>
                                          <p:rCtr x="-313" y="-44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0.17616 L 0 0 " pathEditMode="relative" rAng="0" ptsTypes="AA">
                                          <p:cBhvr>
                                            <p:cTn id="6" dur="2000" fill="hold"/>
                                            <p:tgtEl>
                                              <p:spTgt spid="40"/>
                                            </p:tgtEl>
                                            <p:attrNameLst>
                                              <p:attrName>ppt_x</p:attrName>
                                              <p:attrName>ppt_y</p:attrName>
                                            </p:attrNameLst>
                                          </p:cBhvr>
                                          <p:rCtr x="0" y="8796"/>
                                        </p:animMotion>
                                      </p:childTnLst>
                                    </p:cTn>
                                  </p:par>
                                  <p:par>
                                    <p:cTn id="7" presetID="2" presetClass="entr" presetSubtype="1"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 calcmode="lin" valueType="num">
                                          <p:cBhvr additive="base">
                                            <p:cTn id="9" dur="500" fill="hold"/>
                                            <p:tgtEl>
                                              <p:spTgt spid="4"/>
                                            </p:tgtEl>
                                            <p:attrNameLst>
                                              <p:attrName>ppt_x</p:attrName>
                                            </p:attrNameLst>
                                          </p:cBhvr>
                                          <p:tavLst>
                                            <p:tav tm="0">
                                              <p:val>
                                                <p:strVal val="#ppt_x"/>
                                              </p:val>
                                            </p:tav>
                                            <p:tav tm="100000">
                                              <p:val>
                                                <p:strVal val="#ppt_x"/>
                                              </p:val>
                                            </p:tav>
                                          </p:tavLst>
                                        </p:anim>
                                        <p:anim calcmode="lin" valueType="num">
                                          <p:cBhvr additive="base">
                                            <p:cTn id="10"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40"/>
                                            </p:tgtEl>
                                            <p:attrNameLst>
                                              <p:attrName>style.opacity</p:attrName>
                                            </p:attrNameLst>
                                          </p:cBhvr>
                                          <p:to>
                                            <p:strVal val="0.5"/>
                                          </p:to>
                                        </p:set>
                                        <p:animEffect filter="image" prLst="opacity: 0.5">
                                          <p:cBhvr rctx="IE">
                                            <p:cTn id="15" dur="indefinite"/>
                                            <p:tgtEl>
                                              <p:spTgt spid="40"/>
                                            </p:tgtEl>
                                          </p:cBhvr>
                                        </p:animEffect>
                                      </p:childTnLst>
                                    </p:cTn>
                                  </p:par>
                                  <p:par>
                                    <p:cTn id="16" presetID="42" presetClass="path" presetSubtype="0" accel="50000" fill="hold" nodeType="withEffect">
                                      <p:stCondLst>
                                        <p:cond delay="0"/>
                                      </p:stCondLst>
                                      <p:childTnLst>
                                        <p:animMotion origin="layout" path="M 0 -2.96296E-6 L -0.00612 -0.88865 " pathEditMode="relative" rAng="0" ptsTypes="AA">
                                          <p:cBhvr>
                                            <p:cTn id="17" dur="2000" fill="hold"/>
                                            <p:tgtEl>
                                              <p:spTgt spid="41"/>
                                            </p:tgtEl>
                                            <p:attrNameLst>
                                              <p:attrName>ppt_x</p:attrName>
                                              <p:attrName>ppt_y</p:attrName>
                                            </p:attrNameLst>
                                          </p:cBhvr>
                                          <p:rCtr x="-313" y="-44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40">
            <a:extLst>
              <a:ext uri="{FF2B5EF4-FFF2-40B4-BE49-F238E27FC236}">
                <a16:creationId xmlns:a16="http://schemas.microsoft.com/office/drawing/2014/main" id="{0B337B1B-D7D2-1A2F-66EA-357F5B5962C6}"/>
              </a:ext>
            </a:extLst>
          </p:cNvPr>
          <p:cNvGrpSpPr/>
          <p:nvPr/>
        </p:nvGrpSpPr>
        <p:grpSpPr>
          <a:xfrm>
            <a:off x="1821180" y="7200507"/>
            <a:ext cx="8549639" cy="5492374"/>
            <a:chOff x="1821180" y="1042342"/>
            <a:chExt cx="8549639" cy="5492374"/>
          </a:xfrm>
        </p:grpSpPr>
        <p:pic>
          <p:nvPicPr>
            <p:cNvPr id="9" name="Picture 41">
              <a:extLst>
                <a:ext uri="{FF2B5EF4-FFF2-40B4-BE49-F238E27FC236}">
                  <a16:creationId xmlns:a16="http://schemas.microsoft.com/office/drawing/2014/main" id="{1F0334DD-500C-768A-93E0-05BD6FBEBB3A}"/>
                </a:ext>
              </a:extLst>
            </p:cNvPr>
            <p:cNvPicPr>
              <a:picLocks noChangeAspect="1"/>
            </p:cNvPicPr>
            <p:nvPr/>
          </p:nvPicPr>
          <p:blipFill>
            <a:blip r:embed="rId3"/>
            <a:srcRect/>
            <a:stretch/>
          </p:blipFill>
          <p:spPr>
            <a:xfrm>
              <a:off x="1821180" y="1042342"/>
              <a:ext cx="8549639" cy="5492374"/>
            </a:xfrm>
            <a:prstGeom prst="rect">
              <a:avLst/>
            </a:prstGeom>
          </p:spPr>
        </p:pic>
        <p:sp>
          <p:nvSpPr>
            <p:cNvPr id="10" name="TextBox 43">
              <a:extLst>
                <a:ext uri="{FF2B5EF4-FFF2-40B4-BE49-F238E27FC236}">
                  <a16:creationId xmlns:a16="http://schemas.microsoft.com/office/drawing/2014/main" id="{8DB324CD-461C-53B9-E0DC-CEAAC2573414}"/>
                </a:ext>
              </a:extLst>
            </p:cNvPr>
            <p:cNvSpPr txBox="1"/>
            <p:nvPr/>
          </p:nvSpPr>
          <p:spPr>
            <a:xfrm>
              <a:off x="2152649" y="1866759"/>
              <a:ext cx="7886700" cy="3419743"/>
            </a:xfrm>
            <a:prstGeom prst="rect">
              <a:avLst/>
            </a:prstGeom>
            <a:noFill/>
          </p:spPr>
          <p:txBody>
            <a:bodyPr wrap="square" rtlCol="0">
              <a:noAutofit/>
            </a:bodyPr>
            <a:lstStyle/>
            <a:p>
              <a:r>
                <a:rPr lang="it-IT" sz="4000" dirty="0">
                  <a:solidFill>
                    <a:schemeClr val="tx1">
                      <a:lumMod val="65000"/>
                      <a:lumOff val="35000"/>
                    </a:schemeClr>
                  </a:solidFill>
                  <a:effectLst>
                    <a:outerShdw dist="50800" dir="2700000" algn="tl" rotWithShape="0">
                      <a:prstClr val="black">
                        <a:alpha val="20000"/>
                      </a:prstClr>
                    </a:outerShdw>
                  </a:effectLst>
                  <a:latin typeface="Pokemon Fire Red" pitchFamily="2" charset="0"/>
                </a:rPr>
                <a:t>La fase di selezione in un algoritmo genetico svolge un ruolo fondamentale nel determinare quali individui della popolazione saranno inclusi nel </a:t>
              </a:r>
              <a:r>
                <a:rPr lang="it-IT" sz="4000" dirty="0" err="1">
                  <a:solidFill>
                    <a:schemeClr val="tx1">
                      <a:lumMod val="65000"/>
                      <a:lumOff val="35000"/>
                    </a:schemeClr>
                  </a:solidFill>
                  <a:effectLst>
                    <a:outerShdw dist="50800" dir="2700000" algn="tl" rotWithShape="0">
                      <a:prstClr val="black">
                        <a:alpha val="20000"/>
                      </a:prstClr>
                    </a:outerShdw>
                  </a:effectLst>
                  <a:latin typeface="Pokemon Fire Red" pitchFamily="2" charset="0"/>
                </a:rPr>
                <a:t>mating</a:t>
              </a:r>
              <a:r>
                <a:rPr lang="it-IT" sz="4000" dirty="0">
                  <a:solidFill>
                    <a:schemeClr val="tx1">
                      <a:lumMod val="65000"/>
                      <a:lumOff val="35000"/>
                    </a:schemeClr>
                  </a:solidFill>
                  <a:effectLst>
                    <a:outerShdw dist="50800" dir="2700000" algn="tl" rotWithShape="0">
                      <a:prstClr val="black">
                        <a:alpha val="20000"/>
                      </a:prstClr>
                    </a:outerShdw>
                  </a:effectLst>
                  <a:latin typeface="Pokemon Fire Red" pitchFamily="2" charset="0"/>
                </a:rPr>
                <a:t> poll, i quali avranno la </a:t>
              </a:r>
              <a:r>
                <a:rPr lang="it-IT" sz="4000" dirty="0" err="1">
                  <a:solidFill>
                    <a:schemeClr val="tx1">
                      <a:lumMod val="65000"/>
                      <a:lumOff val="35000"/>
                    </a:schemeClr>
                  </a:solidFill>
                  <a:effectLst>
                    <a:outerShdw dist="50800" dir="2700000" algn="tl" rotWithShape="0">
                      <a:prstClr val="black">
                        <a:alpha val="20000"/>
                      </a:prstClr>
                    </a:outerShdw>
                  </a:effectLst>
                  <a:latin typeface="Pokemon Fire Red" pitchFamily="2" charset="0"/>
                </a:rPr>
                <a:t>possibilita’</a:t>
              </a:r>
              <a:r>
                <a:rPr lang="it-IT" sz="4000" dirty="0">
                  <a:solidFill>
                    <a:schemeClr val="tx1">
                      <a:lumMod val="65000"/>
                      <a:lumOff val="35000"/>
                    </a:schemeClr>
                  </a:solidFill>
                  <a:effectLst>
                    <a:outerShdw dist="50800" dir="2700000" algn="tl" rotWithShape="0">
                      <a:prstClr val="black">
                        <a:alpha val="20000"/>
                      </a:prstClr>
                    </a:outerShdw>
                  </a:effectLst>
                  <a:latin typeface="Pokemon Fire Red" pitchFamily="2" charset="0"/>
                </a:rPr>
                <a:t> di riprodursi e generare la prossima generazione di individui.</a:t>
              </a:r>
              <a:endParaRPr lang="en-GB" sz="4000" dirty="0">
                <a:solidFill>
                  <a:schemeClr val="tx1">
                    <a:lumMod val="65000"/>
                    <a:lumOff val="35000"/>
                  </a:schemeClr>
                </a:solidFill>
                <a:effectLst>
                  <a:outerShdw dist="50800" dir="2700000" algn="tl" rotWithShape="0">
                    <a:prstClr val="black">
                      <a:alpha val="20000"/>
                    </a:prstClr>
                  </a:outerShdw>
                </a:effectLst>
                <a:latin typeface="Pokemon Fire Red" pitchFamily="2" charset="0"/>
              </a:endParaRPr>
            </a:p>
          </p:txBody>
        </p:sp>
      </p:grpSp>
      <p:grpSp>
        <p:nvGrpSpPr>
          <p:cNvPr id="4" name="Group 3">
            <a:extLst>
              <a:ext uri="{FF2B5EF4-FFF2-40B4-BE49-F238E27FC236}">
                <a16:creationId xmlns:a16="http://schemas.microsoft.com/office/drawing/2014/main" id="{0BA547F4-2C96-7837-E110-A2171A936244}"/>
              </a:ext>
            </a:extLst>
          </p:cNvPr>
          <p:cNvGrpSpPr/>
          <p:nvPr/>
        </p:nvGrpSpPr>
        <p:grpSpPr>
          <a:xfrm>
            <a:off x="217854" y="180532"/>
            <a:ext cx="3255854" cy="686976"/>
            <a:chOff x="217854" y="180532"/>
            <a:chExt cx="3255854" cy="686976"/>
          </a:xfrm>
        </p:grpSpPr>
        <p:pic>
          <p:nvPicPr>
            <p:cNvPr id="5" name="Picture 4" descr="A rectangular frame with a white background&#10;&#10;Description automatically generated">
              <a:extLst>
                <a:ext uri="{FF2B5EF4-FFF2-40B4-BE49-F238E27FC236}">
                  <a16:creationId xmlns:a16="http://schemas.microsoft.com/office/drawing/2014/main" id="{0AB3AB00-8730-9070-6367-F4368CC3514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17854" y="196067"/>
              <a:ext cx="3255854" cy="671441"/>
            </a:xfrm>
            <a:prstGeom prst="rect">
              <a:avLst/>
            </a:prstGeom>
          </p:spPr>
        </p:pic>
        <p:sp>
          <p:nvSpPr>
            <p:cNvPr id="6" name="Text Placeholder 10">
              <a:extLst>
                <a:ext uri="{FF2B5EF4-FFF2-40B4-BE49-F238E27FC236}">
                  <a16:creationId xmlns:a16="http://schemas.microsoft.com/office/drawing/2014/main" id="{82106F1B-D2E5-7945-8811-08C29FD8FC3B}"/>
                </a:ext>
              </a:extLst>
            </p:cNvPr>
            <p:cNvSpPr txBox="1">
              <a:spLocks/>
            </p:cNvSpPr>
            <p:nvPr/>
          </p:nvSpPr>
          <p:spPr>
            <a:xfrm>
              <a:off x="325072" y="180532"/>
              <a:ext cx="3041416" cy="60872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600" b="1" dirty="0">
                  <a:solidFill>
                    <a:schemeClr val="tx1">
                      <a:lumMod val="65000"/>
                      <a:lumOff val="35000"/>
                    </a:schemeClr>
                  </a:solidFill>
                </a:rPr>
                <a:t>SELEZIONE</a:t>
              </a:r>
            </a:p>
          </p:txBody>
        </p:sp>
      </p:grpSp>
      <p:pic>
        <p:nvPicPr>
          <p:cNvPr id="29" name="Picture 22" descr="A pixelated cartoon of a cat&#10;&#10;Description automatically generated">
            <a:extLst>
              <a:ext uri="{FF2B5EF4-FFF2-40B4-BE49-F238E27FC236}">
                <a16:creationId xmlns:a16="http://schemas.microsoft.com/office/drawing/2014/main" id="{33901BA8-FBF5-5768-3FC3-8585C999BAAB}"/>
              </a:ext>
            </a:extLst>
          </p:cNvPr>
          <p:cNvPicPr>
            <a:picLocks noChangeAspect="1"/>
          </p:cNvPicPr>
          <p:nvPr/>
        </p:nvPicPr>
        <p:blipFill>
          <a:blip r:embed="rId5"/>
          <a:stretch>
            <a:fillRect/>
          </a:stretch>
        </p:blipFill>
        <p:spPr>
          <a:xfrm>
            <a:off x="3532809" y="930168"/>
            <a:ext cx="1739351" cy="1739351"/>
          </a:xfrm>
          <a:prstGeom prst="rect">
            <a:avLst/>
          </a:prstGeom>
        </p:spPr>
      </p:pic>
      <p:sp>
        <p:nvSpPr>
          <p:cNvPr id="32" name="TextBox 48">
            <a:extLst>
              <a:ext uri="{FF2B5EF4-FFF2-40B4-BE49-F238E27FC236}">
                <a16:creationId xmlns:a16="http://schemas.microsoft.com/office/drawing/2014/main" id="{44B318A3-EE9E-EF41-3FC0-662C03C26205}"/>
              </a:ext>
            </a:extLst>
          </p:cNvPr>
          <p:cNvSpPr txBox="1"/>
          <p:nvPr/>
        </p:nvSpPr>
        <p:spPr>
          <a:xfrm>
            <a:off x="3765951" y="2380539"/>
            <a:ext cx="1281120" cy="1200329"/>
          </a:xfrm>
          <a:prstGeom prst="rect">
            <a:avLst/>
          </a:prstGeom>
          <a:noFill/>
        </p:spPr>
        <p:txBody>
          <a:bodyPr wrap="none" rtlCol="0">
            <a:spAutoFit/>
          </a:bodyPr>
          <a:lstStyle/>
          <a:p>
            <a:pPr algn="ctr"/>
            <a:r>
              <a:rPr lang="en-GB" sz="7200" dirty="0">
                <a:solidFill>
                  <a:schemeClr val="bg1"/>
                </a:solidFill>
                <a:effectLst>
                  <a:outerShdw dist="50800" dir="2700000" algn="tl" rotWithShape="0">
                    <a:prstClr val="black"/>
                  </a:outerShdw>
                </a:effectLst>
                <a:latin typeface="Pokemon Fire Red" pitchFamily="2" charset="0"/>
              </a:rPr>
              <a:t>Lion</a:t>
            </a:r>
          </a:p>
        </p:txBody>
      </p:sp>
      <p:grpSp>
        <p:nvGrpSpPr>
          <p:cNvPr id="33" name="Group 39">
            <a:extLst>
              <a:ext uri="{FF2B5EF4-FFF2-40B4-BE49-F238E27FC236}">
                <a16:creationId xmlns:a16="http://schemas.microsoft.com/office/drawing/2014/main" id="{B73C7D88-1565-318B-26BD-A92591514395}"/>
              </a:ext>
            </a:extLst>
          </p:cNvPr>
          <p:cNvGrpSpPr/>
          <p:nvPr/>
        </p:nvGrpSpPr>
        <p:grpSpPr>
          <a:xfrm>
            <a:off x="-4007420" y="-4660490"/>
            <a:ext cx="19692485" cy="14873565"/>
            <a:chOff x="0" y="-1289050"/>
            <a:chExt cx="12192000" cy="9436099"/>
          </a:xfrm>
        </p:grpSpPr>
        <p:pic>
          <p:nvPicPr>
            <p:cNvPr id="34" name="Picture 2" descr="A video game screen with trees and grass&#10;&#10;Description automatically generated">
              <a:extLst>
                <a:ext uri="{FF2B5EF4-FFF2-40B4-BE49-F238E27FC236}">
                  <a16:creationId xmlns:a16="http://schemas.microsoft.com/office/drawing/2014/main" id="{C1A8F343-5AE5-BA8A-A83F-A62B747CD4E5}"/>
                </a:ext>
              </a:extLst>
            </p:cNvPr>
            <p:cNvPicPr>
              <a:picLocks noChangeAspect="1"/>
            </p:cNvPicPr>
            <p:nvPr/>
          </p:nvPicPr>
          <p:blipFill>
            <a:blip r:embed="rId6"/>
            <a:stretch>
              <a:fillRect/>
            </a:stretch>
          </p:blipFill>
          <p:spPr>
            <a:xfrm>
              <a:off x="0" y="-1289050"/>
              <a:ext cx="12192000" cy="9436099"/>
            </a:xfrm>
            <a:prstGeom prst="rect">
              <a:avLst/>
            </a:prstGeom>
          </p:spPr>
        </p:pic>
        <p:pic>
          <p:nvPicPr>
            <p:cNvPr id="36" name="Picture 17" descr="A pixel art of a robot&#10;&#10;Description automatically generated">
              <a:extLst>
                <a:ext uri="{FF2B5EF4-FFF2-40B4-BE49-F238E27FC236}">
                  <a16:creationId xmlns:a16="http://schemas.microsoft.com/office/drawing/2014/main" id="{92ADCF28-65ED-DE0B-02BD-E4EFDCCFDB91}"/>
                </a:ext>
              </a:extLst>
            </p:cNvPr>
            <p:cNvPicPr>
              <a:picLocks noChangeAspect="1"/>
            </p:cNvPicPr>
            <p:nvPr/>
          </p:nvPicPr>
          <p:blipFill>
            <a:blip r:embed="rId7"/>
            <a:stretch>
              <a:fillRect/>
            </a:stretch>
          </p:blipFill>
          <p:spPr>
            <a:xfrm>
              <a:off x="7177976" y="2221184"/>
              <a:ext cx="1080000" cy="1080000"/>
            </a:xfrm>
            <a:prstGeom prst="rect">
              <a:avLst/>
            </a:prstGeom>
          </p:spPr>
        </p:pic>
        <p:pic>
          <p:nvPicPr>
            <p:cNvPr id="37" name="Picture 27" descr="A pixel art of a yellow monster&#10;&#10;Description automatically generated">
              <a:extLst>
                <a:ext uri="{FF2B5EF4-FFF2-40B4-BE49-F238E27FC236}">
                  <a16:creationId xmlns:a16="http://schemas.microsoft.com/office/drawing/2014/main" id="{9377B88E-D322-CDAD-7F41-267CF946DFBD}"/>
                </a:ext>
              </a:extLst>
            </p:cNvPr>
            <p:cNvPicPr>
              <a:picLocks noChangeAspect="1"/>
            </p:cNvPicPr>
            <p:nvPr/>
          </p:nvPicPr>
          <p:blipFill>
            <a:blip r:embed="rId8"/>
            <a:stretch>
              <a:fillRect/>
            </a:stretch>
          </p:blipFill>
          <p:spPr>
            <a:xfrm>
              <a:off x="5763625" y="3357559"/>
              <a:ext cx="1080000" cy="1080000"/>
            </a:xfrm>
            <a:prstGeom prst="rect">
              <a:avLst/>
            </a:prstGeom>
          </p:spPr>
        </p:pic>
        <p:sp>
          <p:nvSpPr>
            <p:cNvPr id="39" name="TextBox 34">
              <a:extLst>
                <a:ext uri="{FF2B5EF4-FFF2-40B4-BE49-F238E27FC236}">
                  <a16:creationId xmlns:a16="http://schemas.microsoft.com/office/drawing/2014/main" id="{84A558F5-DB1C-941C-AD2A-D22646A193D9}"/>
                </a:ext>
              </a:extLst>
            </p:cNvPr>
            <p:cNvSpPr txBox="1"/>
            <p:nvPr/>
          </p:nvSpPr>
          <p:spPr>
            <a:xfrm>
              <a:off x="5121250" y="4227133"/>
              <a:ext cx="2364751"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K-Tournament</a:t>
              </a:r>
            </a:p>
          </p:txBody>
        </p:sp>
        <p:sp>
          <p:nvSpPr>
            <p:cNvPr id="40" name="TextBox 45">
              <a:extLst>
                <a:ext uri="{FF2B5EF4-FFF2-40B4-BE49-F238E27FC236}">
                  <a16:creationId xmlns:a16="http://schemas.microsoft.com/office/drawing/2014/main" id="{AA4302EC-5979-24F9-37BA-932339DF4CF6}"/>
                </a:ext>
              </a:extLst>
            </p:cNvPr>
            <p:cNvSpPr txBox="1"/>
            <p:nvPr/>
          </p:nvSpPr>
          <p:spPr>
            <a:xfrm>
              <a:off x="6872231" y="3101808"/>
              <a:ext cx="1691489" cy="1323439"/>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Random</a:t>
              </a:r>
            </a:p>
            <a:p>
              <a:pPr algn="ctr"/>
              <a:r>
                <a:rPr lang="en-GB" sz="4000" dirty="0">
                  <a:solidFill>
                    <a:schemeClr val="bg1"/>
                  </a:solidFill>
                  <a:effectLst>
                    <a:outerShdw dist="50800" dir="2700000" algn="tl" rotWithShape="0">
                      <a:prstClr val="black"/>
                    </a:outerShdw>
                  </a:effectLst>
                  <a:latin typeface="Pokemon Fire Red" pitchFamily="2" charset="0"/>
                </a:rPr>
                <a:t>Selection </a:t>
              </a:r>
            </a:p>
          </p:txBody>
        </p:sp>
      </p:grpSp>
      <p:grpSp>
        <p:nvGrpSpPr>
          <p:cNvPr id="48" name="Group 3">
            <a:extLst>
              <a:ext uri="{FF2B5EF4-FFF2-40B4-BE49-F238E27FC236}">
                <a16:creationId xmlns:a16="http://schemas.microsoft.com/office/drawing/2014/main" id="{1BEA5767-0CD7-332E-D7CF-81C430EEB99D}"/>
              </a:ext>
            </a:extLst>
          </p:cNvPr>
          <p:cNvGrpSpPr/>
          <p:nvPr/>
        </p:nvGrpSpPr>
        <p:grpSpPr>
          <a:xfrm>
            <a:off x="-3732417" y="-3514274"/>
            <a:ext cx="3255854" cy="686976"/>
            <a:chOff x="217854" y="180532"/>
            <a:chExt cx="3255854" cy="686976"/>
          </a:xfrm>
        </p:grpSpPr>
        <p:pic>
          <p:nvPicPr>
            <p:cNvPr id="56" name="Picture 4" descr="A rectangular frame with a white background&#10;&#10;Description automatically generated">
              <a:extLst>
                <a:ext uri="{FF2B5EF4-FFF2-40B4-BE49-F238E27FC236}">
                  <a16:creationId xmlns:a16="http://schemas.microsoft.com/office/drawing/2014/main" id="{7DC045A1-BEDF-4AEB-F43F-09D28FAA630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17854" y="196067"/>
              <a:ext cx="3255854" cy="671441"/>
            </a:xfrm>
            <a:prstGeom prst="rect">
              <a:avLst/>
            </a:prstGeom>
          </p:spPr>
        </p:pic>
        <p:sp>
          <p:nvSpPr>
            <p:cNvPr id="58" name="Text Placeholder 10">
              <a:extLst>
                <a:ext uri="{FF2B5EF4-FFF2-40B4-BE49-F238E27FC236}">
                  <a16:creationId xmlns:a16="http://schemas.microsoft.com/office/drawing/2014/main" id="{DA3A8907-6A98-461F-0F6A-33EBA42C7086}"/>
                </a:ext>
              </a:extLst>
            </p:cNvPr>
            <p:cNvSpPr txBox="1">
              <a:spLocks/>
            </p:cNvSpPr>
            <p:nvPr/>
          </p:nvSpPr>
          <p:spPr>
            <a:xfrm>
              <a:off x="325072" y="180532"/>
              <a:ext cx="3041416" cy="60872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600" b="1" dirty="0">
                  <a:solidFill>
                    <a:schemeClr val="tx1">
                      <a:lumMod val="65000"/>
                      <a:lumOff val="35000"/>
                    </a:schemeClr>
                  </a:solidFill>
                </a:rPr>
                <a:t>GRASSLAND</a:t>
              </a:r>
            </a:p>
          </p:txBody>
        </p:sp>
      </p:grpSp>
      <p:grpSp>
        <p:nvGrpSpPr>
          <p:cNvPr id="2" name="Group 1">
            <a:extLst>
              <a:ext uri="{FF2B5EF4-FFF2-40B4-BE49-F238E27FC236}">
                <a16:creationId xmlns:a16="http://schemas.microsoft.com/office/drawing/2014/main" id="{8A719C51-6B67-4829-0FA5-57DCD060A516}"/>
              </a:ext>
            </a:extLst>
          </p:cNvPr>
          <p:cNvGrpSpPr/>
          <p:nvPr/>
        </p:nvGrpSpPr>
        <p:grpSpPr>
          <a:xfrm>
            <a:off x="-11405" y="0"/>
            <a:ext cx="3441290" cy="6858000"/>
            <a:chOff x="-11405" y="0"/>
            <a:chExt cx="3441290" cy="6858000"/>
          </a:xfrm>
        </p:grpSpPr>
        <p:pic>
          <p:nvPicPr>
            <p:cNvPr id="57" name="Picture 56" descr="A screen shot of a video game&#10;&#10;Description automatically generated">
              <a:extLst>
                <a:ext uri="{FF2B5EF4-FFF2-40B4-BE49-F238E27FC236}">
                  <a16:creationId xmlns:a16="http://schemas.microsoft.com/office/drawing/2014/main" id="{C402D0C0-72E6-A584-3040-DAE03E3C445D}"/>
                </a:ext>
              </a:extLst>
            </p:cNvPr>
            <p:cNvPicPr>
              <a:picLocks noChangeAspect="1"/>
            </p:cNvPicPr>
            <p:nvPr/>
          </p:nvPicPr>
          <p:blipFill>
            <a:blip r:embed="rId9"/>
            <a:stretch>
              <a:fillRect/>
            </a:stretch>
          </p:blipFill>
          <p:spPr>
            <a:xfrm>
              <a:off x="-11405" y="0"/>
              <a:ext cx="3441290" cy="6858000"/>
            </a:xfrm>
            <a:prstGeom prst="rect">
              <a:avLst/>
            </a:prstGeom>
            <a:solidFill>
              <a:srgbClr val="4F4F57"/>
            </a:solidFill>
          </p:spPr>
        </p:pic>
        <p:sp>
          <p:nvSpPr>
            <p:cNvPr id="59" name="TextBox 58">
              <a:extLst>
                <a:ext uri="{FF2B5EF4-FFF2-40B4-BE49-F238E27FC236}">
                  <a16:creationId xmlns:a16="http://schemas.microsoft.com/office/drawing/2014/main" id="{DA28FBDD-7E0B-E0AA-60CE-EC5C05CF5F87}"/>
                </a:ext>
              </a:extLst>
            </p:cNvPr>
            <p:cNvSpPr txBox="1"/>
            <p:nvPr/>
          </p:nvSpPr>
          <p:spPr>
            <a:xfrm>
              <a:off x="116945" y="3823539"/>
              <a:ext cx="3101937" cy="2505301"/>
            </a:xfrm>
            <a:prstGeom prst="rect">
              <a:avLst/>
            </a:prstGeom>
            <a:noFill/>
          </p:spPr>
          <p:txBody>
            <a:bodyPr wrap="square" rtlCol="0">
              <a:spAutoFit/>
            </a:bodyPr>
            <a:lstStyle/>
            <a:p>
              <a:pPr>
                <a:lnSpc>
                  <a:spcPct val="70000"/>
                </a:lnSpc>
              </a:pPr>
              <a:r>
                <a:rPr lang="it-IT" sz="2800" dirty="0">
                  <a:solidFill>
                    <a:schemeClr val="bg1"/>
                  </a:solidFill>
                  <a:effectLst>
                    <a:outerShdw dist="50800" dir="2700000" algn="tl" rotWithShape="0">
                      <a:prstClr val="black"/>
                    </a:outerShdw>
                  </a:effectLst>
                  <a:latin typeface="Pokemon Fire Red" pitchFamily="2" charset="0"/>
                </a:rPr>
                <a:t>La strategia K-Tournament seleziona casualmente K individui dalla popolazione e li fa competere tra loro. L'individuo con la fitness </a:t>
              </a:r>
              <a:r>
                <a:rPr lang="it-IT" sz="2800" dirty="0" err="1">
                  <a:solidFill>
                    <a:schemeClr val="bg1"/>
                  </a:solidFill>
                  <a:effectLst>
                    <a:outerShdw dist="50800" dir="2700000" algn="tl" rotWithShape="0">
                      <a:prstClr val="black"/>
                    </a:outerShdw>
                  </a:effectLst>
                  <a:latin typeface="Pokemon Fire Red" pitchFamily="2" charset="0"/>
                </a:rPr>
                <a:t>piu’</a:t>
              </a:r>
              <a:r>
                <a:rPr lang="it-IT" sz="2800" dirty="0">
                  <a:solidFill>
                    <a:schemeClr val="bg1"/>
                  </a:solidFill>
                  <a:effectLst>
                    <a:outerShdw dist="50800" dir="2700000" algn="tl" rotWithShape="0">
                      <a:prstClr val="black"/>
                    </a:outerShdw>
                  </a:effectLst>
                  <a:latin typeface="Pokemon Fire Red" pitchFamily="2" charset="0"/>
                </a:rPr>
                <a:t> alta nel torneo viene selezionato per la riproduzione.</a:t>
              </a:r>
              <a:endParaRPr lang="en-GB" sz="2800" dirty="0">
                <a:solidFill>
                  <a:schemeClr val="bg1"/>
                </a:solidFill>
                <a:effectLst>
                  <a:outerShdw dist="50800" dir="2700000" algn="tl" rotWithShape="0">
                    <a:prstClr val="black"/>
                  </a:outerShdw>
                </a:effectLst>
                <a:latin typeface="Pokemon Fire Red" pitchFamily="2" charset="0"/>
              </a:endParaRPr>
            </a:p>
          </p:txBody>
        </p:sp>
        <p:pic>
          <p:nvPicPr>
            <p:cNvPr id="61" name="Picture 60" descr="A cartoon of a bull&#10;&#10;Description automatically generated">
              <a:extLst>
                <a:ext uri="{FF2B5EF4-FFF2-40B4-BE49-F238E27FC236}">
                  <a16:creationId xmlns:a16="http://schemas.microsoft.com/office/drawing/2014/main" id="{D821C63A-FC00-2D05-C74D-E2131077FBD6}"/>
                </a:ext>
              </a:extLst>
            </p:cNvPr>
            <p:cNvPicPr>
              <a:picLocks noChangeAspect="1"/>
            </p:cNvPicPr>
            <p:nvPr/>
          </p:nvPicPr>
          <p:blipFill>
            <a:blip r:embed="rId10"/>
            <a:stretch>
              <a:fillRect/>
            </a:stretch>
          </p:blipFill>
          <p:spPr>
            <a:xfrm>
              <a:off x="365382" y="854870"/>
              <a:ext cx="2690788" cy="2690788"/>
            </a:xfrm>
            <a:prstGeom prst="rect">
              <a:avLst/>
            </a:prstGeom>
          </p:spPr>
        </p:pic>
      </p:grpSp>
    </p:spTree>
    <p:extLst>
      <p:ext uri="{BB962C8B-B14F-4D97-AF65-F5344CB8AC3E}">
        <p14:creationId xmlns:p14="http://schemas.microsoft.com/office/powerpoint/2010/main" val="3566419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0A0B5C1-DE8C-8401-0E07-BA48879F58AD}"/>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962FB508-3C42-C219-2471-464CFFB67641}"/>
              </a:ext>
            </a:extLst>
          </p:cNvPr>
          <p:cNvGrpSpPr/>
          <p:nvPr/>
        </p:nvGrpSpPr>
        <p:grpSpPr>
          <a:xfrm>
            <a:off x="-6451181" y="-3593391"/>
            <a:ext cx="19635338" cy="15196932"/>
            <a:chOff x="0" y="-1289050"/>
            <a:chExt cx="12192000" cy="9436099"/>
          </a:xfrm>
        </p:grpSpPr>
        <p:pic>
          <p:nvPicPr>
            <p:cNvPr id="13" name="Picture 12" descr="A video game screen with trees and grass&#10;&#10;Description automatically generated">
              <a:extLst>
                <a:ext uri="{FF2B5EF4-FFF2-40B4-BE49-F238E27FC236}">
                  <a16:creationId xmlns:a16="http://schemas.microsoft.com/office/drawing/2014/main" id="{9BFED9F6-B8D0-9FE7-55B9-BD383FC9FC4F}"/>
                </a:ext>
              </a:extLst>
            </p:cNvPr>
            <p:cNvPicPr>
              <a:picLocks noChangeAspect="1"/>
            </p:cNvPicPr>
            <p:nvPr/>
          </p:nvPicPr>
          <p:blipFill>
            <a:blip r:embed="rId3"/>
            <a:stretch>
              <a:fillRect/>
            </a:stretch>
          </p:blipFill>
          <p:spPr>
            <a:xfrm>
              <a:off x="0" y="-1289050"/>
              <a:ext cx="12192000" cy="9436099"/>
            </a:xfrm>
            <a:prstGeom prst="rect">
              <a:avLst/>
            </a:prstGeom>
          </p:spPr>
        </p:pic>
        <p:pic>
          <p:nvPicPr>
            <p:cNvPr id="25" name="Picture 24" descr="A pixel art of a robot&#10;&#10;Description automatically generated">
              <a:extLst>
                <a:ext uri="{FF2B5EF4-FFF2-40B4-BE49-F238E27FC236}">
                  <a16:creationId xmlns:a16="http://schemas.microsoft.com/office/drawing/2014/main" id="{FB8DADC3-52EB-6D6D-72D8-122B1CC458BA}"/>
                </a:ext>
              </a:extLst>
            </p:cNvPr>
            <p:cNvPicPr>
              <a:picLocks noChangeAspect="1"/>
            </p:cNvPicPr>
            <p:nvPr/>
          </p:nvPicPr>
          <p:blipFill>
            <a:blip r:embed="rId4"/>
            <a:stretch>
              <a:fillRect/>
            </a:stretch>
          </p:blipFill>
          <p:spPr>
            <a:xfrm>
              <a:off x="7177976" y="2221184"/>
              <a:ext cx="1080000" cy="1080000"/>
            </a:xfrm>
            <a:prstGeom prst="rect">
              <a:avLst/>
            </a:prstGeom>
          </p:spPr>
        </p:pic>
        <p:pic>
          <p:nvPicPr>
            <p:cNvPr id="45" name="Picture 44" descr="A pixel art of a yellow monster&#10;&#10;Description automatically generated">
              <a:extLst>
                <a:ext uri="{FF2B5EF4-FFF2-40B4-BE49-F238E27FC236}">
                  <a16:creationId xmlns:a16="http://schemas.microsoft.com/office/drawing/2014/main" id="{49A57BBF-E1E0-60FC-EB59-770B98BB8AE8}"/>
                </a:ext>
              </a:extLst>
            </p:cNvPr>
            <p:cNvPicPr>
              <a:picLocks noChangeAspect="1"/>
            </p:cNvPicPr>
            <p:nvPr/>
          </p:nvPicPr>
          <p:blipFill>
            <a:blip r:embed="rId5"/>
            <a:stretch>
              <a:fillRect/>
            </a:stretch>
          </p:blipFill>
          <p:spPr>
            <a:xfrm>
              <a:off x="5763625" y="3357559"/>
              <a:ext cx="1080000" cy="1080000"/>
            </a:xfrm>
            <a:prstGeom prst="rect">
              <a:avLst/>
            </a:prstGeom>
          </p:spPr>
        </p:pic>
        <p:sp>
          <p:nvSpPr>
            <p:cNvPr id="50" name="TextBox 49">
              <a:extLst>
                <a:ext uri="{FF2B5EF4-FFF2-40B4-BE49-F238E27FC236}">
                  <a16:creationId xmlns:a16="http://schemas.microsoft.com/office/drawing/2014/main" id="{8615F95F-8F01-6E28-91EF-5C48354BEF96}"/>
                </a:ext>
              </a:extLst>
            </p:cNvPr>
            <p:cNvSpPr txBox="1"/>
            <p:nvPr/>
          </p:nvSpPr>
          <p:spPr>
            <a:xfrm>
              <a:off x="5028001" y="4227133"/>
              <a:ext cx="2551252" cy="745310"/>
            </a:xfrm>
            <a:prstGeom prst="rect">
              <a:avLst/>
            </a:prstGeom>
            <a:noFill/>
          </p:spPr>
          <p:txBody>
            <a:bodyPr wrap="none" rtlCol="0">
              <a:spAutoFit/>
            </a:bodyPr>
            <a:lstStyle/>
            <a:p>
              <a:pPr algn="ctr"/>
              <a:r>
                <a:rPr lang="en-GB" sz="7200" dirty="0">
                  <a:solidFill>
                    <a:schemeClr val="bg1"/>
                  </a:solidFill>
                  <a:effectLst>
                    <a:outerShdw dist="50800" dir="2700000" algn="tl" rotWithShape="0">
                      <a:prstClr val="black"/>
                    </a:outerShdw>
                  </a:effectLst>
                  <a:latin typeface="Pokemon Fire Red" pitchFamily="2" charset="0"/>
                </a:rPr>
                <a:t>K-Tournament</a:t>
              </a:r>
            </a:p>
          </p:txBody>
        </p:sp>
        <p:sp>
          <p:nvSpPr>
            <p:cNvPr id="55" name="TextBox 54">
              <a:extLst>
                <a:ext uri="{FF2B5EF4-FFF2-40B4-BE49-F238E27FC236}">
                  <a16:creationId xmlns:a16="http://schemas.microsoft.com/office/drawing/2014/main" id="{F3FB0ADD-E9B4-1D24-7D04-E02FB7C4F680}"/>
                </a:ext>
              </a:extLst>
            </p:cNvPr>
            <p:cNvSpPr txBox="1"/>
            <p:nvPr/>
          </p:nvSpPr>
          <p:spPr>
            <a:xfrm>
              <a:off x="6818589" y="3101808"/>
              <a:ext cx="1798776" cy="1433288"/>
            </a:xfrm>
            <a:prstGeom prst="rect">
              <a:avLst/>
            </a:prstGeom>
            <a:noFill/>
          </p:spPr>
          <p:txBody>
            <a:bodyPr wrap="none" rtlCol="0">
              <a:spAutoFit/>
            </a:bodyPr>
            <a:lstStyle/>
            <a:p>
              <a:pPr algn="ctr"/>
              <a:r>
                <a:rPr lang="en-GB" sz="7200" dirty="0">
                  <a:solidFill>
                    <a:schemeClr val="bg1"/>
                  </a:solidFill>
                  <a:effectLst>
                    <a:outerShdw dist="50800" dir="2700000" algn="tl" rotWithShape="0">
                      <a:prstClr val="black"/>
                    </a:outerShdw>
                  </a:effectLst>
                  <a:latin typeface="Pokemon Fire Red" pitchFamily="2" charset="0"/>
                </a:rPr>
                <a:t>Random</a:t>
              </a:r>
            </a:p>
            <a:p>
              <a:pPr algn="ctr"/>
              <a:r>
                <a:rPr lang="en-GB" sz="7200" dirty="0">
                  <a:solidFill>
                    <a:schemeClr val="bg1"/>
                  </a:solidFill>
                  <a:effectLst>
                    <a:outerShdw dist="50800" dir="2700000" algn="tl" rotWithShape="0">
                      <a:prstClr val="black"/>
                    </a:outerShdw>
                  </a:effectLst>
                  <a:latin typeface="Pokemon Fire Red" pitchFamily="2" charset="0"/>
                </a:rPr>
                <a:t>Selection </a:t>
              </a:r>
            </a:p>
          </p:txBody>
        </p:sp>
      </p:grpSp>
      <p:grpSp>
        <p:nvGrpSpPr>
          <p:cNvPr id="4" name="Group 3">
            <a:extLst>
              <a:ext uri="{FF2B5EF4-FFF2-40B4-BE49-F238E27FC236}">
                <a16:creationId xmlns:a16="http://schemas.microsoft.com/office/drawing/2014/main" id="{B96BDD22-FAC6-62E1-C0DA-1BB30B26F0C0}"/>
              </a:ext>
            </a:extLst>
          </p:cNvPr>
          <p:cNvGrpSpPr/>
          <p:nvPr/>
        </p:nvGrpSpPr>
        <p:grpSpPr>
          <a:xfrm>
            <a:off x="217854" y="180532"/>
            <a:ext cx="3255854" cy="686976"/>
            <a:chOff x="217854" y="180532"/>
            <a:chExt cx="3255854" cy="686976"/>
          </a:xfrm>
        </p:grpSpPr>
        <p:pic>
          <p:nvPicPr>
            <p:cNvPr id="5" name="Picture 4" descr="A rectangular frame with a white background&#10;&#10;Description automatically generated">
              <a:extLst>
                <a:ext uri="{FF2B5EF4-FFF2-40B4-BE49-F238E27FC236}">
                  <a16:creationId xmlns:a16="http://schemas.microsoft.com/office/drawing/2014/main" id="{FAF6F462-BB42-929B-EAED-94D085B30D1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17854" y="196067"/>
              <a:ext cx="3255854" cy="671441"/>
            </a:xfrm>
            <a:prstGeom prst="rect">
              <a:avLst/>
            </a:prstGeom>
          </p:spPr>
        </p:pic>
        <p:sp>
          <p:nvSpPr>
            <p:cNvPr id="6" name="Text Placeholder 10">
              <a:extLst>
                <a:ext uri="{FF2B5EF4-FFF2-40B4-BE49-F238E27FC236}">
                  <a16:creationId xmlns:a16="http://schemas.microsoft.com/office/drawing/2014/main" id="{9354BFFB-21DE-5354-0FC6-AD17A35852EE}"/>
                </a:ext>
              </a:extLst>
            </p:cNvPr>
            <p:cNvSpPr txBox="1">
              <a:spLocks/>
            </p:cNvSpPr>
            <p:nvPr/>
          </p:nvSpPr>
          <p:spPr>
            <a:xfrm>
              <a:off x="325072" y="180532"/>
              <a:ext cx="3041416" cy="60872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600" b="1" dirty="0">
                  <a:solidFill>
                    <a:schemeClr val="tx1">
                      <a:lumMod val="65000"/>
                      <a:lumOff val="35000"/>
                    </a:schemeClr>
                  </a:solidFill>
                </a:rPr>
                <a:t>SELEZIONE</a:t>
              </a:r>
            </a:p>
          </p:txBody>
        </p:sp>
      </p:grpSp>
      <p:grpSp>
        <p:nvGrpSpPr>
          <p:cNvPr id="41" name="Group 40">
            <a:extLst>
              <a:ext uri="{FF2B5EF4-FFF2-40B4-BE49-F238E27FC236}">
                <a16:creationId xmlns:a16="http://schemas.microsoft.com/office/drawing/2014/main" id="{49734CBF-683D-5263-0324-AF4E85ED80BF}"/>
              </a:ext>
            </a:extLst>
          </p:cNvPr>
          <p:cNvGrpSpPr/>
          <p:nvPr/>
        </p:nvGrpSpPr>
        <p:grpSpPr>
          <a:xfrm>
            <a:off x="-9195" y="11933891"/>
            <a:ext cx="8549639" cy="5492374"/>
            <a:chOff x="1821180" y="1042342"/>
            <a:chExt cx="8549639" cy="5492374"/>
          </a:xfrm>
        </p:grpSpPr>
        <p:pic>
          <p:nvPicPr>
            <p:cNvPr id="42" name="Picture 41">
              <a:extLst>
                <a:ext uri="{FF2B5EF4-FFF2-40B4-BE49-F238E27FC236}">
                  <a16:creationId xmlns:a16="http://schemas.microsoft.com/office/drawing/2014/main" id="{A82BCD52-E914-B5BF-C01B-00128A265E40}"/>
                </a:ext>
              </a:extLst>
            </p:cNvPr>
            <p:cNvPicPr>
              <a:picLocks noChangeAspect="1"/>
            </p:cNvPicPr>
            <p:nvPr/>
          </p:nvPicPr>
          <p:blipFill>
            <a:blip r:embed="rId7"/>
            <a:srcRect/>
            <a:stretch/>
          </p:blipFill>
          <p:spPr>
            <a:xfrm>
              <a:off x="1821180" y="1042342"/>
              <a:ext cx="8549639" cy="5492374"/>
            </a:xfrm>
            <a:prstGeom prst="rect">
              <a:avLst/>
            </a:prstGeom>
          </p:spPr>
        </p:pic>
        <p:sp>
          <p:nvSpPr>
            <p:cNvPr id="44" name="TextBox 43">
              <a:extLst>
                <a:ext uri="{FF2B5EF4-FFF2-40B4-BE49-F238E27FC236}">
                  <a16:creationId xmlns:a16="http://schemas.microsoft.com/office/drawing/2014/main" id="{D71D5E92-1FEB-DFA0-6742-FB5026D90C5C}"/>
                </a:ext>
              </a:extLst>
            </p:cNvPr>
            <p:cNvSpPr txBox="1"/>
            <p:nvPr/>
          </p:nvSpPr>
          <p:spPr>
            <a:xfrm>
              <a:off x="2214565" y="1843418"/>
              <a:ext cx="7886700" cy="3419743"/>
            </a:xfrm>
            <a:prstGeom prst="rect">
              <a:avLst/>
            </a:prstGeom>
            <a:noFill/>
          </p:spPr>
          <p:txBody>
            <a:bodyPr wrap="square" rtlCol="0">
              <a:noAutofit/>
            </a:bodyPr>
            <a:lstStyle/>
            <a:p>
              <a:pPr>
                <a:lnSpc>
                  <a:spcPct val="93000"/>
                </a:lnSpc>
              </a:pPr>
              <a:r>
                <a:rPr lang="en-HK" sz="4200" dirty="0">
                  <a:solidFill>
                    <a:schemeClr val="tx1">
                      <a:lumMod val="65000"/>
                      <a:lumOff val="35000"/>
                    </a:schemeClr>
                  </a:solidFill>
                  <a:effectLst>
                    <a:outerShdw dist="50800" dir="2700000" algn="tl" rotWithShape="0">
                      <a:prstClr val="black">
                        <a:alpha val="20000"/>
                      </a:prstClr>
                    </a:outerShdw>
                  </a:effectLst>
                  <a:latin typeface="Pokemon Fire Red" pitchFamily="2" charset="0"/>
                </a:rPr>
                <a:t>Open land covered in tall grass.</a:t>
              </a:r>
              <a:br>
                <a:rPr lang="en-HK" sz="4200" dirty="0">
                  <a:solidFill>
                    <a:schemeClr val="tx1">
                      <a:lumMod val="65000"/>
                      <a:lumOff val="35000"/>
                    </a:schemeClr>
                  </a:solidFill>
                  <a:effectLst>
                    <a:outerShdw dist="50800" dir="2700000" algn="tl" rotWithShape="0">
                      <a:prstClr val="black">
                        <a:alpha val="20000"/>
                      </a:prstClr>
                    </a:outerShdw>
                  </a:effectLst>
                  <a:latin typeface="Pokemon Fire Red" pitchFamily="2" charset="0"/>
                </a:rPr>
              </a:br>
              <a:r>
                <a:rPr lang="en-HK" sz="4200" dirty="0">
                  <a:solidFill>
                    <a:schemeClr val="tx1">
                      <a:lumMod val="65000"/>
                      <a:lumOff val="35000"/>
                    </a:schemeClr>
                  </a:solidFill>
                  <a:effectLst>
                    <a:outerShdw dist="50800" dir="2700000" algn="tl" rotWithShape="0">
                      <a:prstClr val="black">
                        <a:alpha val="20000"/>
                      </a:prstClr>
                    </a:outerShdw>
                  </a:effectLst>
                  <a:latin typeface="Pokemon Fire Red" pitchFamily="2" charset="0"/>
                </a:rPr>
                <a:t>Hot summers and cold winters, moderate rainfall. </a:t>
              </a:r>
              <a:br>
                <a:rPr lang="en-HK" sz="4200" dirty="0">
                  <a:solidFill>
                    <a:schemeClr val="tx1">
                      <a:lumMod val="65000"/>
                      <a:lumOff val="35000"/>
                    </a:schemeClr>
                  </a:solidFill>
                  <a:effectLst>
                    <a:outerShdw dist="50800" dir="2700000" algn="tl" rotWithShape="0">
                      <a:prstClr val="black">
                        <a:alpha val="20000"/>
                      </a:prstClr>
                    </a:outerShdw>
                  </a:effectLst>
                  <a:latin typeface="Pokemon Fire Red" pitchFamily="2" charset="0"/>
                </a:rPr>
              </a:br>
              <a:r>
                <a:rPr lang="en-HK" sz="4200" dirty="0">
                  <a:solidFill>
                    <a:schemeClr val="tx1">
                      <a:lumMod val="65000"/>
                      <a:lumOff val="35000"/>
                    </a:schemeClr>
                  </a:solidFill>
                  <a:effectLst>
                    <a:outerShdw dist="50800" dir="2700000" algn="tl" rotWithShape="0">
                      <a:prstClr val="black">
                        <a:alpha val="20000"/>
                      </a:prstClr>
                    </a:outerShdw>
                  </a:effectLst>
                  <a:latin typeface="Pokemon Fire Red" pitchFamily="2" charset="0"/>
                </a:rPr>
                <a:t>Lightning can ignite fires that burn away dead plants and promote new growth. This cycle of burning and regrowth helps maintain the ecology.</a:t>
              </a:r>
              <a:endParaRPr lang="en-GB" sz="4200" dirty="0">
                <a:solidFill>
                  <a:schemeClr val="tx1">
                    <a:lumMod val="65000"/>
                    <a:lumOff val="35000"/>
                  </a:schemeClr>
                </a:solidFill>
                <a:effectLst>
                  <a:outerShdw dist="50800" dir="2700000" algn="tl" rotWithShape="0">
                    <a:prstClr val="black">
                      <a:alpha val="20000"/>
                    </a:prstClr>
                  </a:outerShdw>
                </a:effectLst>
                <a:latin typeface="Pokemon Fire Red" pitchFamily="2" charset="0"/>
              </a:endParaRPr>
            </a:p>
          </p:txBody>
        </p:sp>
      </p:grpSp>
      <p:grpSp>
        <p:nvGrpSpPr>
          <p:cNvPr id="7" name="Group 39">
            <a:extLst>
              <a:ext uri="{FF2B5EF4-FFF2-40B4-BE49-F238E27FC236}">
                <a16:creationId xmlns:a16="http://schemas.microsoft.com/office/drawing/2014/main" id="{39905913-C3F9-BFB5-BD3B-DDFFFEC3A77A}"/>
              </a:ext>
            </a:extLst>
          </p:cNvPr>
          <p:cNvGrpSpPr/>
          <p:nvPr/>
        </p:nvGrpSpPr>
        <p:grpSpPr>
          <a:xfrm>
            <a:off x="-6451181" y="-3585647"/>
            <a:ext cx="19635337" cy="15196930"/>
            <a:chOff x="0" y="-1289050"/>
            <a:chExt cx="12192000" cy="9436099"/>
          </a:xfrm>
        </p:grpSpPr>
        <p:pic>
          <p:nvPicPr>
            <p:cNvPr id="14" name="Picture 2" descr="A video game screen with trees and grass&#10;&#10;Description automatically generated">
              <a:extLst>
                <a:ext uri="{FF2B5EF4-FFF2-40B4-BE49-F238E27FC236}">
                  <a16:creationId xmlns:a16="http://schemas.microsoft.com/office/drawing/2014/main" id="{B9AC26A4-734E-7B37-0F5C-5CA0895D8DA5}"/>
                </a:ext>
              </a:extLst>
            </p:cNvPr>
            <p:cNvPicPr>
              <a:picLocks noChangeAspect="1"/>
            </p:cNvPicPr>
            <p:nvPr/>
          </p:nvPicPr>
          <p:blipFill>
            <a:blip r:embed="rId3"/>
            <a:stretch>
              <a:fillRect/>
            </a:stretch>
          </p:blipFill>
          <p:spPr>
            <a:xfrm>
              <a:off x="0" y="-1289050"/>
              <a:ext cx="12192000" cy="9436099"/>
            </a:xfrm>
            <a:prstGeom prst="rect">
              <a:avLst/>
            </a:prstGeom>
          </p:spPr>
        </p:pic>
        <p:pic>
          <p:nvPicPr>
            <p:cNvPr id="18" name="Picture 17" descr="A pixel art of a robot&#10;&#10;Description automatically generated">
              <a:extLst>
                <a:ext uri="{FF2B5EF4-FFF2-40B4-BE49-F238E27FC236}">
                  <a16:creationId xmlns:a16="http://schemas.microsoft.com/office/drawing/2014/main" id="{972A898A-8137-263D-67AE-6D7A317CD7D2}"/>
                </a:ext>
              </a:extLst>
            </p:cNvPr>
            <p:cNvPicPr>
              <a:picLocks noChangeAspect="1"/>
            </p:cNvPicPr>
            <p:nvPr/>
          </p:nvPicPr>
          <p:blipFill>
            <a:blip r:embed="rId4"/>
            <a:stretch>
              <a:fillRect/>
            </a:stretch>
          </p:blipFill>
          <p:spPr>
            <a:xfrm>
              <a:off x="7177976" y="2221184"/>
              <a:ext cx="1080000" cy="1080000"/>
            </a:xfrm>
            <a:prstGeom prst="rect">
              <a:avLst/>
            </a:prstGeom>
          </p:spPr>
        </p:pic>
        <p:pic>
          <p:nvPicPr>
            <p:cNvPr id="19" name="Picture 27" descr="A pixel art of a yellow monster&#10;&#10;Description automatically generated">
              <a:extLst>
                <a:ext uri="{FF2B5EF4-FFF2-40B4-BE49-F238E27FC236}">
                  <a16:creationId xmlns:a16="http://schemas.microsoft.com/office/drawing/2014/main" id="{A8DD393A-EBEB-3CD5-719A-5F0A9C6BD9FF}"/>
                </a:ext>
              </a:extLst>
            </p:cNvPr>
            <p:cNvPicPr>
              <a:picLocks noChangeAspect="1"/>
            </p:cNvPicPr>
            <p:nvPr/>
          </p:nvPicPr>
          <p:blipFill>
            <a:blip r:embed="rId5"/>
            <a:stretch>
              <a:fillRect/>
            </a:stretch>
          </p:blipFill>
          <p:spPr>
            <a:xfrm>
              <a:off x="5763625" y="3357559"/>
              <a:ext cx="1080000" cy="1080000"/>
            </a:xfrm>
            <a:prstGeom prst="rect">
              <a:avLst/>
            </a:prstGeom>
          </p:spPr>
        </p:pic>
        <p:sp>
          <p:nvSpPr>
            <p:cNvPr id="22" name="TextBox 34">
              <a:extLst>
                <a:ext uri="{FF2B5EF4-FFF2-40B4-BE49-F238E27FC236}">
                  <a16:creationId xmlns:a16="http://schemas.microsoft.com/office/drawing/2014/main" id="{861DE731-AA74-1AF8-020D-99939BDE097C}"/>
                </a:ext>
              </a:extLst>
            </p:cNvPr>
            <p:cNvSpPr txBox="1"/>
            <p:nvPr/>
          </p:nvSpPr>
          <p:spPr>
            <a:xfrm>
              <a:off x="5121250" y="4227133"/>
              <a:ext cx="2364751"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K-Tournament</a:t>
              </a:r>
            </a:p>
          </p:txBody>
        </p:sp>
        <p:sp>
          <p:nvSpPr>
            <p:cNvPr id="24" name="TextBox 45">
              <a:extLst>
                <a:ext uri="{FF2B5EF4-FFF2-40B4-BE49-F238E27FC236}">
                  <a16:creationId xmlns:a16="http://schemas.microsoft.com/office/drawing/2014/main" id="{7C2DEEB1-1F6F-4352-8206-D6E3FCFF51A9}"/>
                </a:ext>
              </a:extLst>
            </p:cNvPr>
            <p:cNvSpPr txBox="1"/>
            <p:nvPr/>
          </p:nvSpPr>
          <p:spPr>
            <a:xfrm>
              <a:off x="6872231" y="3101808"/>
              <a:ext cx="1691489" cy="1323439"/>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Random</a:t>
              </a:r>
            </a:p>
            <a:p>
              <a:pPr algn="ctr"/>
              <a:r>
                <a:rPr lang="en-GB" sz="4000" dirty="0">
                  <a:solidFill>
                    <a:schemeClr val="bg1"/>
                  </a:solidFill>
                  <a:effectLst>
                    <a:outerShdw dist="50800" dir="2700000" algn="tl" rotWithShape="0">
                      <a:prstClr val="black"/>
                    </a:outerShdw>
                  </a:effectLst>
                  <a:latin typeface="Pokemon Fire Red" pitchFamily="2" charset="0"/>
                </a:rPr>
                <a:t>Selection </a:t>
              </a:r>
            </a:p>
          </p:txBody>
        </p:sp>
      </p:grpSp>
      <p:grpSp>
        <p:nvGrpSpPr>
          <p:cNvPr id="26" name="Group 3">
            <a:extLst>
              <a:ext uri="{FF2B5EF4-FFF2-40B4-BE49-F238E27FC236}">
                <a16:creationId xmlns:a16="http://schemas.microsoft.com/office/drawing/2014/main" id="{19F1B4D1-3A5B-9BE9-C6EB-F7A6A7675DFF}"/>
              </a:ext>
            </a:extLst>
          </p:cNvPr>
          <p:cNvGrpSpPr/>
          <p:nvPr/>
        </p:nvGrpSpPr>
        <p:grpSpPr>
          <a:xfrm>
            <a:off x="-6233327" y="-2116066"/>
            <a:ext cx="3255854" cy="686976"/>
            <a:chOff x="217854" y="180532"/>
            <a:chExt cx="3255854" cy="686976"/>
          </a:xfrm>
        </p:grpSpPr>
        <p:pic>
          <p:nvPicPr>
            <p:cNvPr id="28" name="Picture 4" descr="A rectangular frame with a white background&#10;&#10;Description automatically generated">
              <a:extLst>
                <a:ext uri="{FF2B5EF4-FFF2-40B4-BE49-F238E27FC236}">
                  <a16:creationId xmlns:a16="http://schemas.microsoft.com/office/drawing/2014/main" id="{7A1B116C-F80E-9768-3D97-7C11C2215F0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17854" y="196067"/>
              <a:ext cx="3255854" cy="671441"/>
            </a:xfrm>
            <a:prstGeom prst="rect">
              <a:avLst/>
            </a:prstGeom>
          </p:spPr>
        </p:pic>
        <p:sp>
          <p:nvSpPr>
            <p:cNvPr id="29" name="Text Placeholder 10">
              <a:extLst>
                <a:ext uri="{FF2B5EF4-FFF2-40B4-BE49-F238E27FC236}">
                  <a16:creationId xmlns:a16="http://schemas.microsoft.com/office/drawing/2014/main" id="{DCB4B1D6-2A26-635F-58A6-51699A167330}"/>
                </a:ext>
              </a:extLst>
            </p:cNvPr>
            <p:cNvSpPr txBox="1">
              <a:spLocks/>
            </p:cNvSpPr>
            <p:nvPr/>
          </p:nvSpPr>
          <p:spPr>
            <a:xfrm>
              <a:off x="325072" y="180532"/>
              <a:ext cx="3041416" cy="60872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600" b="1" dirty="0">
                  <a:solidFill>
                    <a:schemeClr val="tx1">
                      <a:lumMod val="65000"/>
                      <a:lumOff val="35000"/>
                    </a:schemeClr>
                  </a:solidFill>
                </a:rPr>
                <a:t>GRASSLAND</a:t>
              </a:r>
            </a:p>
          </p:txBody>
        </p:sp>
      </p:grpSp>
      <p:grpSp>
        <p:nvGrpSpPr>
          <p:cNvPr id="8" name="Group 1">
            <a:extLst>
              <a:ext uri="{FF2B5EF4-FFF2-40B4-BE49-F238E27FC236}">
                <a16:creationId xmlns:a16="http://schemas.microsoft.com/office/drawing/2014/main" id="{3CE66B13-F61E-7B0F-4335-9BA10B0FE9BA}"/>
              </a:ext>
            </a:extLst>
          </p:cNvPr>
          <p:cNvGrpSpPr/>
          <p:nvPr/>
        </p:nvGrpSpPr>
        <p:grpSpPr>
          <a:xfrm>
            <a:off x="-74186" y="0"/>
            <a:ext cx="3441290" cy="6858000"/>
            <a:chOff x="-11405" y="0"/>
            <a:chExt cx="3441290" cy="6858000"/>
          </a:xfrm>
        </p:grpSpPr>
        <p:pic>
          <p:nvPicPr>
            <p:cNvPr id="9" name="Picture 56" descr="A screen shot of a video game&#10;&#10;Description automatically generated">
              <a:extLst>
                <a:ext uri="{FF2B5EF4-FFF2-40B4-BE49-F238E27FC236}">
                  <a16:creationId xmlns:a16="http://schemas.microsoft.com/office/drawing/2014/main" id="{EA37CE2D-4051-FA9B-5D37-B93118C141F5}"/>
                </a:ext>
              </a:extLst>
            </p:cNvPr>
            <p:cNvPicPr>
              <a:picLocks noChangeAspect="1"/>
            </p:cNvPicPr>
            <p:nvPr/>
          </p:nvPicPr>
          <p:blipFill>
            <a:blip r:embed="rId8"/>
            <a:stretch>
              <a:fillRect/>
            </a:stretch>
          </p:blipFill>
          <p:spPr>
            <a:xfrm>
              <a:off x="-11405" y="0"/>
              <a:ext cx="3441290" cy="6858000"/>
            </a:xfrm>
            <a:prstGeom prst="rect">
              <a:avLst/>
            </a:prstGeom>
            <a:solidFill>
              <a:srgbClr val="4F4F57"/>
            </a:solidFill>
          </p:spPr>
        </p:pic>
        <p:sp>
          <p:nvSpPr>
            <p:cNvPr id="10" name="TextBox 58">
              <a:extLst>
                <a:ext uri="{FF2B5EF4-FFF2-40B4-BE49-F238E27FC236}">
                  <a16:creationId xmlns:a16="http://schemas.microsoft.com/office/drawing/2014/main" id="{5D11D2C1-34FD-6093-90A6-DC146FCC8594}"/>
                </a:ext>
              </a:extLst>
            </p:cNvPr>
            <p:cNvSpPr txBox="1"/>
            <p:nvPr/>
          </p:nvSpPr>
          <p:spPr>
            <a:xfrm>
              <a:off x="116945" y="3823539"/>
              <a:ext cx="3101937" cy="1902059"/>
            </a:xfrm>
            <a:prstGeom prst="rect">
              <a:avLst/>
            </a:prstGeom>
            <a:noFill/>
          </p:spPr>
          <p:txBody>
            <a:bodyPr wrap="square" rtlCol="0">
              <a:spAutoFit/>
            </a:bodyPr>
            <a:lstStyle/>
            <a:p>
              <a:pPr>
                <a:lnSpc>
                  <a:spcPct val="70000"/>
                </a:lnSpc>
              </a:pPr>
              <a:r>
                <a:rPr lang="it-IT" sz="2800" dirty="0">
                  <a:solidFill>
                    <a:schemeClr val="bg1"/>
                  </a:solidFill>
                  <a:effectLst>
                    <a:outerShdw dist="50800" dir="2700000" algn="tl" rotWithShape="0">
                      <a:prstClr val="black"/>
                    </a:outerShdw>
                  </a:effectLst>
                  <a:latin typeface="Pokemon Fire Red" pitchFamily="2" charset="0"/>
                </a:rPr>
                <a:t>La strategia di selezione casuale, o </a:t>
              </a:r>
              <a:r>
                <a:rPr lang="it-IT" sz="2800" dirty="0" err="1">
                  <a:solidFill>
                    <a:schemeClr val="bg1"/>
                  </a:solidFill>
                  <a:effectLst>
                    <a:outerShdw dist="50800" dir="2700000" algn="tl" rotWithShape="0">
                      <a:prstClr val="black"/>
                    </a:outerShdw>
                  </a:effectLst>
                  <a:latin typeface="Pokemon Fire Red" pitchFamily="2" charset="0"/>
                </a:rPr>
                <a:t>RandomSelection</a:t>
              </a:r>
              <a:r>
                <a:rPr lang="it-IT" sz="2800" dirty="0">
                  <a:solidFill>
                    <a:schemeClr val="bg1"/>
                  </a:solidFill>
                  <a:effectLst>
                    <a:outerShdw dist="50800" dir="2700000" algn="tl" rotWithShape="0">
                      <a:prstClr val="black"/>
                    </a:outerShdw>
                  </a:effectLst>
                  <a:latin typeface="Pokemon Fire Red" pitchFamily="2" charset="0"/>
                </a:rPr>
                <a:t>, seleziona casualmente gli individui dalla popolazione senza considerare la loro fitness. </a:t>
              </a:r>
              <a:endParaRPr lang="en-GB" sz="2800" dirty="0">
                <a:solidFill>
                  <a:schemeClr val="bg1"/>
                </a:solidFill>
                <a:effectLst>
                  <a:outerShdw dist="50800" dir="2700000" algn="tl" rotWithShape="0">
                    <a:prstClr val="black"/>
                  </a:outerShdw>
                </a:effectLst>
                <a:latin typeface="Pokemon Fire Red" pitchFamily="2" charset="0"/>
              </a:endParaRPr>
            </a:p>
          </p:txBody>
        </p:sp>
        <p:pic>
          <p:nvPicPr>
            <p:cNvPr id="12" name="Picture 60">
              <a:extLst>
                <a:ext uri="{FF2B5EF4-FFF2-40B4-BE49-F238E27FC236}">
                  <a16:creationId xmlns:a16="http://schemas.microsoft.com/office/drawing/2014/main" id="{4BCC2CE8-578E-8761-DFAE-2F734638FD9B}"/>
                </a:ext>
              </a:extLst>
            </p:cNvPr>
            <p:cNvPicPr>
              <a:picLocks noChangeAspect="1"/>
            </p:cNvPicPr>
            <p:nvPr/>
          </p:nvPicPr>
          <p:blipFill>
            <a:blip r:embed="rId9"/>
            <a:srcRect/>
            <a:stretch/>
          </p:blipFill>
          <p:spPr>
            <a:xfrm>
              <a:off x="190935" y="1461533"/>
              <a:ext cx="2690788" cy="1783052"/>
            </a:xfrm>
            <a:prstGeom prst="rect">
              <a:avLst/>
            </a:prstGeom>
          </p:spPr>
        </p:pic>
      </p:grpSp>
    </p:spTree>
    <p:extLst>
      <p:ext uri="{BB962C8B-B14F-4D97-AF65-F5344CB8AC3E}">
        <p14:creationId xmlns:p14="http://schemas.microsoft.com/office/powerpoint/2010/main" val="3704740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2E1D0F5-2358-F21E-D8AD-10CC37F81737}"/>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0119C9E5-8CD2-D9F4-1F44-724C42A1A52B}"/>
              </a:ext>
            </a:extLst>
          </p:cNvPr>
          <p:cNvGrpSpPr/>
          <p:nvPr/>
        </p:nvGrpSpPr>
        <p:grpSpPr>
          <a:xfrm>
            <a:off x="-6451181" y="-3593391"/>
            <a:ext cx="19635338" cy="15196932"/>
            <a:chOff x="0" y="-1289050"/>
            <a:chExt cx="12192000" cy="9436099"/>
          </a:xfrm>
        </p:grpSpPr>
        <p:pic>
          <p:nvPicPr>
            <p:cNvPr id="13" name="Picture 12" descr="A video game screen with trees and grass&#10;&#10;Description automatically generated">
              <a:extLst>
                <a:ext uri="{FF2B5EF4-FFF2-40B4-BE49-F238E27FC236}">
                  <a16:creationId xmlns:a16="http://schemas.microsoft.com/office/drawing/2014/main" id="{8A86523D-2D6B-C414-3E99-41AA7C6DDAE0}"/>
                </a:ext>
              </a:extLst>
            </p:cNvPr>
            <p:cNvPicPr>
              <a:picLocks noChangeAspect="1"/>
            </p:cNvPicPr>
            <p:nvPr/>
          </p:nvPicPr>
          <p:blipFill>
            <a:blip r:embed="rId3"/>
            <a:stretch>
              <a:fillRect/>
            </a:stretch>
          </p:blipFill>
          <p:spPr>
            <a:xfrm>
              <a:off x="0" y="-1289050"/>
              <a:ext cx="12192000" cy="9436099"/>
            </a:xfrm>
            <a:prstGeom prst="rect">
              <a:avLst/>
            </a:prstGeom>
          </p:spPr>
        </p:pic>
        <p:pic>
          <p:nvPicPr>
            <p:cNvPr id="25" name="Picture 24" descr="A pixel art of a robot&#10;&#10;Description automatically generated">
              <a:extLst>
                <a:ext uri="{FF2B5EF4-FFF2-40B4-BE49-F238E27FC236}">
                  <a16:creationId xmlns:a16="http://schemas.microsoft.com/office/drawing/2014/main" id="{E5675D17-3B71-E69B-7C9C-83B65391C488}"/>
                </a:ext>
              </a:extLst>
            </p:cNvPr>
            <p:cNvPicPr>
              <a:picLocks noChangeAspect="1"/>
            </p:cNvPicPr>
            <p:nvPr/>
          </p:nvPicPr>
          <p:blipFill>
            <a:blip r:embed="rId4"/>
            <a:stretch>
              <a:fillRect/>
            </a:stretch>
          </p:blipFill>
          <p:spPr>
            <a:xfrm>
              <a:off x="7177976" y="2221184"/>
              <a:ext cx="1080000" cy="1080000"/>
            </a:xfrm>
            <a:prstGeom prst="rect">
              <a:avLst/>
            </a:prstGeom>
          </p:spPr>
        </p:pic>
        <p:pic>
          <p:nvPicPr>
            <p:cNvPr id="45" name="Picture 44" descr="A pixel art of a yellow monster&#10;&#10;Description automatically generated">
              <a:extLst>
                <a:ext uri="{FF2B5EF4-FFF2-40B4-BE49-F238E27FC236}">
                  <a16:creationId xmlns:a16="http://schemas.microsoft.com/office/drawing/2014/main" id="{88BADBA7-49B9-29BE-1BD9-1B67A4DCEDF4}"/>
                </a:ext>
              </a:extLst>
            </p:cNvPr>
            <p:cNvPicPr>
              <a:picLocks noChangeAspect="1"/>
            </p:cNvPicPr>
            <p:nvPr/>
          </p:nvPicPr>
          <p:blipFill>
            <a:blip r:embed="rId5"/>
            <a:stretch>
              <a:fillRect/>
            </a:stretch>
          </p:blipFill>
          <p:spPr>
            <a:xfrm>
              <a:off x="5763625" y="3357559"/>
              <a:ext cx="1080000" cy="1080000"/>
            </a:xfrm>
            <a:prstGeom prst="rect">
              <a:avLst/>
            </a:prstGeom>
          </p:spPr>
        </p:pic>
        <p:sp>
          <p:nvSpPr>
            <p:cNvPr id="50" name="TextBox 49">
              <a:extLst>
                <a:ext uri="{FF2B5EF4-FFF2-40B4-BE49-F238E27FC236}">
                  <a16:creationId xmlns:a16="http://schemas.microsoft.com/office/drawing/2014/main" id="{61359010-E855-69CB-500B-D7906F649F06}"/>
                </a:ext>
              </a:extLst>
            </p:cNvPr>
            <p:cNvSpPr txBox="1"/>
            <p:nvPr/>
          </p:nvSpPr>
          <p:spPr>
            <a:xfrm>
              <a:off x="5028001" y="4227133"/>
              <a:ext cx="2551252" cy="745310"/>
            </a:xfrm>
            <a:prstGeom prst="rect">
              <a:avLst/>
            </a:prstGeom>
            <a:noFill/>
          </p:spPr>
          <p:txBody>
            <a:bodyPr wrap="none" rtlCol="0">
              <a:spAutoFit/>
            </a:bodyPr>
            <a:lstStyle/>
            <a:p>
              <a:pPr algn="ctr"/>
              <a:r>
                <a:rPr lang="en-GB" sz="7200" dirty="0">
                  <a:solidFill>
                    <a:schemeClr val="bg1"/>
                  </a:solidFill>
                  <a:effectLst>
                    <a:outerShdw dist="50800" dir="2700000" algn="tl" rotWithShape="0">
                      <a:prstClr val="black"/>
                    </a:outerShdw>
                  </a:effectLst>
                  <a:latin typeface="Pokemon Fire Red" pitchFamily="2" charset="0"/>
                </a:rPr>
                <a:t>K-Tournament</a:t>
              </a:r>
            </a:p>
          </p:txBody>
        </p:sp>
        <p:sp>
          <p:nvSpPr>
            <p:cNvPr id="55" name="TextBox 54">
              <a:extLst>
                <a:ext uri="{FF2B5EF4-FFF2-40B4-BE49-F238E27FC236}">
                  <a16:creationId xmlns:a16="http://schemas.microsoft.com/office/drawing/2014/main" id="{2BA68636-6E33-4F62-E0C5-2386FAFBCF76}"/>
                </a:ext>
              </a:extLst>
            </p:cNvPr>
            <p:cNvSpPr txBox="1"/>
            <p:nvPr/>
          </p:nvSpPr>
          <p:spPr>
            <a:xfrm>
              <a:off x="6818589" y="3101808"/>
              <a:ext cx="1798776" cy="1433288"/>
            </a:xfrm>
            <a:prstGeom prst="rect">
              <a:avLst/>
            </a:prstGeom>
            <a:noFill/>
          </p:spPr>
          <p:txBody>
            <a:bodyPr wrap="none" rtlCol="0">
              <a:spAutoFit/>
            </a:bodyPr>
            <a:lstStyle/>
            <a:p>
              <a:pPr algn="ctr"/>
              <a:r>
                <a:rPr lang="en-GB" sz="7200" dirty="0">
                  <a:solidFill>
                    <a:schemeClr val="bg1"/>
                  </a:solidFill>
                  <a:effectLst>
                    <a:outerShdw dist="50800" dir="2700000" algn="tl" rotWithShape="0">
                      <a:prstClr val="black"/>
                    </a:outerShdw>
                  </a:effectLst>
                  <a:latin typeface="Pokemon Fire Red" pitchFamily="2" charset="0"/>
                </a:rPr>
                <a:t>Random</a:t>
              </a:r>
            </a:p>
            <a:p>
              <a:pPr algn="ctr"/>
              <a:r>
                <a:rPr lang="en-GB" sz="7200" dirty="0">
                  <a:solidFill>
                    <a:schemeClr val="bg1"/>
                  </a:solidFill>
                  <a:effectLst>
                    <a:outerShdw dist="50800" dir="2700000" algn="tl" rotWithShape="0">
                      <a:prstClr val="black"/>
                    </a:outerShdw>
                  </a:effectLst>
                  <a:latin typeface="Pokemon Fire Red" pitchFamily="2" charset="0"/>
                </a:rPr>
                <a:t>Selection </a:t>
              </a:r>
            </a:p>
          </p:txBody>
        </p:sp>
      </p:grpSp>
      <p:grpSp>
        <p:nvGrpSpPr>
          <p:cNvPr id="4" name="Group 3">
            <a:extLst>
              <a:ext uri="{FF2B5EF4-FFF2-40B4-BE49-F238E27FC236}">
                <a16:creationId xmlns:a16="http://schemas.microsoft.com/office/drawing/2014/main" id="{3CFC6A58-F4B6-8C50-15C2-C57CAFA97273}"/>
              </a:ext>
            </a:extLst>
          </p:cNvPr>
          <p:cNvGrpSpPr/>
          <p:nvPr/>
        </p:nvGrpSpPr>
        <p:grpSpPr>
          <a:xfrm>
            <a:off x="217854" y="180532"/>
            <a:ext cx="3255854" cy="686976"/>
            <a:chOff x="217854" y="180532"/>
            <a:chExt cx="3255854" cy="686976"/>
          </a:xfrm>
        </p:grpSpPr>
        <p:pic>
          <p:nvPicPr>
            <p:cNvPr id="5" name="Picture 4" descr="A rectangular frame with a white background&#10;&#10;Description automatically generated">
              <a:extLst>
                <a:ext uri="{FF2B5EF4-FFF2-40B4-BE49-F238E27FC236}">
                  <a16:creationId xmlns:a16="http://schemas.microsoft.com/office/drawing/2014/main" id="{CA8F4D1D-04D5-DF3A-4EF5-E1AAA604A10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17854" y="196067"/>
              <a:ext cx="3255854" cy="671441"/>
            </a:xfrm>
            <a:prstGeom prst="rect">
              <a:avLst/>
            </a:prstGeom>
          </p:spPr>
        </p:pic>
        <p:sp>
          <p:nvSpPr>
            <p:cNvPr id="6" name="Text Placeholder 10">
              <a:extLst>
                <a:ext uri="{FF2B5EF4-FFF2-40B4-BE49-F238E27FC236}">
                  <a16:creationId xmlns:a16="http://schemas.microsoft.com/office/drawing/2014/main" id="{83A94D03-537D-CB2D-A48A-7755A982D2E4}"/>
                </a:ext>
              </a:extLst>
            </p:cNvPr>
            <p:cNvSpPr txBox="1">
              <a:spLocks/>
            </p:cNvSpPr>
            <p:nvPr/>
          </p:nvSpPr>
          <p:spPr>
            <a:xfrm>
              <a:off x="325072" y="180532"/>
              <a:ext cx="3041416" cy="60872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600" b="1" dirty="0">
                  <a:solidFill>
                    <a:schemeClr val="tx1">
                      <a:lumMod val="65000"/>
                      <a:lumOff val="35000"/>
                    </a:schemeClr>
                  </a:solidFill>
                </a:rPr>
                <a:t>SELEZIONE</a:t>
              </a:r>
            </a:p>
          </p:txBody>
        </p:sp>
      </p:grpSp>
      <p:grpSp>
        <p:nvGrpSpPr>
          <p:cNvPr id="41" name="Group 40">
            <a:extLst>
              <a:ext uri="{FF2B5EF4-FFF2-40B4-BE49-F238E27FC236}">
                <a16:creationId xmlns:a16="http://schemas.microsoft.com/office/drawing/2014/main" id="{744C07ED-FE92-C3B1-43F4-B59AABD00212}"/>
              </a:ext>
            </a:extLst>
          </p:cNvPr>
          <p:cNvGrpSpPr/>
          <p:nvPr/>
        </p:nvGrpSpPr>
        <p:grpSpPr>
          <a:xfrm>
            <a:off x="-9195" y="11933891"/>
            <a:ext cx="8549639" cy="5492374"/>
            <a:chOff x="1821180" y="1042342"/>
            <a:chExt cx="8549639" cy="5492374"/>
          </a:xfrm>
        </p:grpSpPr>
        <p:pic>
          <p:nvPicPr>
            <p:cNvPr id="42" name="Picture 41">
              <a:extLst>
                <a:ext uri="{FF2B5EF4-FFF2-40B4-BE49-F238E27FC236}">
                  <a16:creationId xmlns:a16="http://schemas.microsoft.com/office/drawing/2014/main" id="{99355781-37F6-94B4-A0B7-1AF98430F99A}"/>
                </a:ext>
              </a:extLst>
            </p:cNvPr>
            <p:cNvPicPr>
              <a:picLocks noChangeAspect="1"/>
            </p:cNvPicPr>
            <p:nvPr/>
          </p:nvPicPr>
          <p:blipFill>
            <a:blip r:embed="rId7"/>
            <a:srcRect/>
            <a:stretch/>
          </p:blipFill>
          <p:spPr>
            <a:xfrm>
              <a:off x="1821180" y="1042342"/>
              <a:ext cx="8549639" cy="5492374"/>
            </a:xfrm>
            <a:prstGeom prst="rect">
              <a:avLst/>
            </a:prstGeom>
          </p:spPr>
        </p:pic>
        <p:sp>
          <p:nvSpPr>
            <p:cNvPr id="44" name="TextBox 43">
              <a:extLst>
                <a:ext uri="{FF2B5EF4-FFF2-40B4-BE49-F238E27FC236}">
                  <a16:creationId xmlns:a16="http://schemas.microsoft.com/office/drawing/2014/main" id="{24CF2AAD-B523-771D-1FC8-6274B72A5DF8}"/>
                </a:ext>
              </a:extLst>
            </p:cNvPr>
            <p:cNvSpPr txBox="1"/>
            <p:nvPr/>
          </p:nvSpPr>
          <p:spPr>
            <a:xfrm>
              <a:off x="2214565" y="1843418"/>
              <a:ext cx="7886700" cy="3419743"/>
            </a:xfrm>
            <a:prstGeom prst="rect">
              <a:avLst/>
            </a:prstGeom>
            <a:noFill/>
          </p:spPr>
          <p:txBody>
            <a:bodyPr wrap="square" rtlCol="0">
              <a:noAutofit/>
            </a:bodyPr>
            <a:lstStyle/>
            <a:p>
              <a:pPr>
                <a:lnSpc>
                  <a:spcPct val="93000"/>
                </a:lnSpc>
              </a:pPr>
              <a:r>
                <a:rPr lang="en-HK" sz="4200" dirty="0">
                  <a:solidFill>
                    <a:schemeClr val="tx1">
                      <a:lumMod val="65000"/>
                      <a:lumOff val="35000"/>
                    </a:schemeClr>
                  </a:solidFill>
                  <a:effectLst>
                    <a:outerShdw dist="50800" dir="2700000" algn="tl" rotWithShape="0">
                      <a:prstClr val="black">
                        <a:alpha val="20000"/>
                      </a:prstClr>
                    </a:outerShdw>
                  </a:effectLst>
                  <a:latin typeface="Pokemon Fire Red" pitchFamily="2" charset="0"/>
                </a:rPr>
                <a:t>Open land covered in tall grass.</a:t>
              </a:r>
              <a:br>
                <a:rPr lang="en-HK" sz="4200" dirty="0">
                  <a:solidFill>
                    <a:schemeClr val="tx1">
                      <a:lumMod val="65000"/>
                      <a:lumOff val="35000"/>
                    </a:schemeClr>
                  </a:solidFill>
                  <a:effectLst>
                    <a:outerShdw dist="50800" dir="2700000" algn="tl" rotWithShape="0">
                      <a:prstClr val="black">
                        <a:alpha val="20000"/>
                      </a:prstClr>
                    </a:outerShdw>
                  </a:effectLst>
                  <a:latin typeface="Pokemon Fire Red" pitchFamily="2" charset="0"/>
                </a:rPr>
              </a:br>
              <a:r>
                <a:rPr lang="en-HK" sz="4200" dirty="0">
                  <a:solidFill>
                    <a:schemeClr val="tx1">
                      <a:lumMod val="65000"/>
                      <a:lumOff val="35000"/>
                    </a:schemeClr>
                  </a:solidFill>
                  <a:effectLst>
                    <a:outerShdw dist="50800" dir="2700000" algn="tl" rotWithShape="0">
                      <a:prstClr val="black">
                        <a:alpha val="20000"/>
                      </a:prstClr>
                    </a:outerShdw>
                  </a:effectLst>
                  <a:latin typeface="Pokemon Fire Red" pitchFamily="2" charset="0"/>
                </a:rPr>
                <a:t>Hot summers and cold winters, moderate rainfall. </a:t>
              </a:r>
              <a:br>
                <a:rPr lang="en-HK" sz="4200" dirty="0">
                  <a:solidFill>
                    <a:schemeClr val="tx1">
                      <a:lumMod val="65000"/>
                      <a:lumOff val="35000"/>
                    </a:schemeClr>
                  </a:solidFill>
                  <a:effectLst>
                    <a:outerShdw dist="50800" dir="2700000" algn="tl" rotWithShape="0">
                      <a:prstClr val="black">
                        <a:alpha val="20000"/>
                      </a:prstClr>
                    </a:outerShdw>
                  </a:effectLst>
                  <a:latin typeface="Pokemon Fire Red" pitchFamily="2" charset="0"/>
                </a:rPr>
              </a:br>
              <a:r>
                <a:rPr lang="en-HK" sz="4200" dirty="0">
                  <a:solidFill>
                    <a:schemeClr val="tx1">
                      <a:lumMod val="65000"/>
                      <a:lumOff val="35000"/>
                    </a:schemeClr>
                  </a:solidFill>
                  <a:effectLst>
                    <a:outerShdw dist="50800" dir="2700000" algn="tl" rotWithShape="0">
                      <a:prstClr val="black">
                        <a:alpha val="20000"/>
                      </a:prstClr>
                    </a:outerShdw>
                  </a:effectLst>
                  <a:latin typeface="Pokemon Fire Red" pitchFamily="2" charset="0"/>
                </a:rPr>
                <a:t>Lightning can ignite fires that burn away dead plants and promote new growth. This cycle of burning and regrowth helps maintain the ecology.</a:t>
              </a:r>
              <a:endParaRPr lang="en-GB" sz="4200" dirty="0">
                <a:solidFill>
                  <a:schemeClr val="tx1">
                    <a:lumMod val="65000"/>
                    <a:lumOff val="35000"/>
                  </a:schemeClr>
                </a:solidFill>
                <a:effectLst>
                  <a:outerShdw dist="50800" dir="2700000" algn="tl" rotWithShape="0">
                    <a:prstClr val="black">
                      <a:alpha val="20000"/>
                    </a:prstClr>
                  </a:outerShdw>
                </a:effectLst>
                <a:latin typeface="Pokemon Fire Red" pitchFamily="2" charset="0"/>
              </a:endParaRPr>
            </a:p>
          </p:txBody>
        </p:sp>
      </p:grpSp>
      <p:grpSp>
        <p:nvGrpSpPr>
          <p:cNvPr id="7" name="Group 39">
            <a:extLst>
              <a:ext uri="{FF2B5EF4-FFF2-40B4-BE49-F238E27FC236}">
                <a16:creationId xmlns:a16="http://schemas.microsoft.com/office/drawing/2014/main" id="{004C15B7-DF87-CD7E-6DD6-BCDC178D3EA3}"/>
              </a:ext>
            </a:extLst>
          </p:cNvPr>
          <p:cNvGrpSpPr/>
          <p:nvPr/>
        </p:nvGrpSpPr>
        <p:grpSpPr>
          <a:xfrm>
            <a:off x="-6451181" y="-3585648"/>
            <a:ext cx="19635338" cy="15196932"/>
            <a:chOff x="0" y="-1289050"/>
            <a:chExt cx="12192000" cy="9436099"/>
          </a:xfrm>
        </p:grpSpPr>
        <p:pic>
          <p:nvPicPr>
            <p:cNvPr id="14" name="Picture 2" descr="A video game screen with trees and grass&#10;&#10;Description automatically generated">
              <a:extLst>
                <a:ext uri="{FF2B5EF4-FFF2-40B4-BE49-F238E27FC236}">
                  <a16:creationId xmlns:a16="http://schemas.microsoft.com/office/drawing/2014/main" id="{74FD4E26-967C-D37C-8A49-00930D2BD6B3}"/>
                </a:ext>
              </a:extLst>
            </p:cNvPr>
            <p:cNvPicPr>
              <a:picLocks noChangeAspect="1"/>
            </p:cNvPicPr>
            <p:nvPr/>
          </p:nvPicPr>
          <p:blipFill>
            <a:blip r:embed="rId3"/>
            <a:stretch>
              <a:fillRect/>
            </a:stretch>
          </p:blipFill>
          <p:spPr>
            <a:xfrm>
              <a:off x="0" y="-1289050"/>
              <a:ext cx="12192000" cy="9436099"/>
            </a:xfrm>
            <a:prstGeom prst="rect">
              <a:avLst/>
            </a:prstGeom>
          </p:spPr>
        </p:pic>
        <p:pic>
          <p:nvPicPr>
            <p:cNvPr id="16" name="Picture 15" descr="A pixelated cartoon of a cat&#10;&#10;Description automatically generated">
              <a:extLst>
                <a:ext uri="{FF2B5EF4-FFF2-40B4-BE49-F238E27FC236}">
                  <a16:creationId xmlns:a16="http://schemas.microsoft.com/office/drawing/2014/main" id="{BFB7678D-4EA6-A966-1192-94225039F4D1}"/>
                </a:ext>
              </a:extLst>
            </p:cNvPr>
            <p:cNvPicPr>
              <a:picLocks noChangeAspect="1"/>
            </p:cNvPicPr>
            <p:nvPr/>
          </p:nvPicPr>
          <p:blipFill>
            <a:blip r:embed="rId8"/>
            <a:stretch>
              <a:fillRect/>
            </a:stretch>
          </p:blipFill>
          <p:spPr>
            <a:xfrm>
              <a:off x="4640681" y="2221183"/>
              <a:ext cx="1080000" cy="1080000"/>
            </a:xfrm>
            <a:prstGeom prst="rect">
              <a:avLst/>
            </a:prstGeom>
          </p:spPr>
        </p:pic>
        <p:pic>
          <p:nvPicPr>
            <p:cNvPr id="18" name="Picture 17" descr="A pixel art of a robot&#10;&#10;Description automatically generated">
              <a:extLst>
                <a:ext uri="{FF2B5EF4-FFF2-40B4-BE49-F238E27FC236}">
                  <a16:creationId xmlns:a16="http://schemas.microsoft.com/office/drawing/2014/main" id="{491C0DA7-C655-F4AA-EDA3-8ACE75E8AB2F}"/>
                </a:ext>
              </a:extLst>
            </p:cNvPr>
            <p:cNvPicPr>
              <a:picLocks noChangeAspect="1"/>
            </p:cNvPicPr>
            <p:nvPr/>
          </p:nvPicPr>
          <p:blipFill>
            <a:blip r:embed="rId4"/>
            <a:stretch>
              <a:fillRect/>
            </a:stretch>
          </p:blipFill>
          <p:spPr>
            <a:xfrm>
              <a:off x="7177976" y="2221184"/>
              <a:ext cx="1080000" cy="1080000"/>
            </a:xfrm>
            <a:prstGeom prst="rect">
              <a:avLst/>
            </a:prstGeom>
          </p:spPr>
        </p:pic>
        <p:pic>
          <p:nvPicPr>
            <p:cNvPr id="19" name="Picture 27" descr="A pixel art of a yellow monster&#10;&#10;Description automatically generated">
              <a:extLst>
                <a:ext uri="{FF2B5EF4-FFF2-40B4-BE49-F238E27FC236}">
                  <a16:creationId xmlns:a16="http://schemas.microsoft.com/office/drawing/2014/main" id="{40846FD7-E260-A1C1-C1D5-4DDE86181C68}"/>
                </a:ext>
              </a:extLst>
            </p:cNvPr>
            <p:cNvPicPr>
              <a:picLocks noChangeAspect="1"/>
            </p:cNvPicPr>
            <p:nvPr/>
          </p:nvPicPr>
          <p:blipFill>
            <a:blip r:embed="rId5"/>
            <a:stretch>
              <a:fillRect/>
            </a:stretch>
          </p:blipFill>
          <p:spPr>
            <a:xfrm>
              <a:off x="5763625" y="3357559"/>
              <a:ext cx="1080000" cy="1080000"/>
            </a:xfrm>
            <a:prstGeom prst="rect">
              <a:avLst/>
            </a:prstGeom>
          </p:spPr>
        </p:pic>
        <p:sp>
          <p:nvSpPr>
            <p:cNvPr id="20" name="TextBox 33">
              <a:extLst>
                <a:ext uri="{FF2B5EF4-FFF2-40B4-BE49-F238E27FC236}">
                  <a16:creationId xmlns:a16="http://schemas.microsoft.com/office/drawing/2014/main" id="{6F3ED7D3-E33D-E5D4-FB28-C2667FE29138}"/>
                </a:ext>
              </a:extLst>
            </p:cNvPr>
            <p:cNvSpPr txBox="1"/>
            <p:nvPr/>
          </p:nvSpPr>
          <p:spPr>
            <a:xfrm>
              <a:off x="4786278" y="3121749"/>
              <a:ext cx="793807"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Lion</a:t>
              </a:r>
            </a:p>
          </p:txBody>
        </p:sp>
        <p:sp>
          <p:nvSpPr>
            <p:cNvPr id="22" name="TextBox 34">
              <a:extLst>
                <a:ext uri="{FF2B5EF4-FFF2-40B4-BE49-F238E27FC236}">
                  <a16:creationId xmlns:a16="http://schemas.microsoft.com/office/drawing/2014/main" id="{9EAFC288-C109-2E0D-2207-84F683047CF9}"/>
                </a:ext>
              </a:extLst>
            </p:cNvPr>
            <p:cNvSpPr txBox="1"/>
            <p:nvPr/>
          </p:nvSpPr>
          <p:spPr>
            <a:xfrm>
              <a:off x="5121250" y="4227133"/>
              <a:ext cx="2364751"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K-Tournament</a:t>
              </a:r>
            </a:p>
          </p:txBody>
        </p:sp>
        <p:sp>
          <p:nvSpPr>
            <p:cNvPr id="24" name="TextBox 45">
              <a:extLst>
                <a:ext uri="{FF2B5EF4-FFF2-40B4-BE49-F238E27FC236}">
                  <a16:creationId xmlns:a16="http://schemas.microsoft.com/office/drawing/2014/main" id="{778E98B6-A347-168B-23AB-8193179CD4BE}"/>
                </a:ext>
              </a:extLst>
            </p:cNvPr>
            <p:cNvSpPr txBox="1"/>
            <p:nvPr/>
          </p:nvSpPr>
          <p:spPr>
            <a:xfrm>
              <a:off x="6872231" y="3101808"/>
              <a:ext cx="1691489" cy="1323439"/>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Random</a:t>
              </a:r>
            </a:p>
            <a:p>
              <a:pPr algn="ctr"/>
              <a:r>
                <a:rPr lang="en-GB" sz="4000" dirty="0">
                  <a:solidFill>
                    <a:schemeClr val="bg1"/>
                  </a:solidFill>
                  <a:effectLst>
                    <a:outerShdw dist="50800" dir="2700000" algn="tl" rotWithShape="0">
                      <a:prstClr val="black"/>
                    </a:outerShdw>
                  </a:effectLst>
                  <a:latin typeface="Pokemon Fire Red" pitchFamily="2" charset="0"/>
                </a:rPr>
                <a:t>Selection </a:t>
              </a:r>
            </a:p>
          </p:txBody>
        </p:sp>
      </p:grpSp>
      <p:grpSp>
        <p:nvGrpSpPr>
          <p:cNvPr id="26" name="Group 3">
            <a:extLst>
              <a:ext uri="{FF2B5EF4-FFF2-40B4-BE49-F238E27FC236}">
                <a16:creationId xmlns:a16="http://schemas.microsoft.com/office/drawing/2014/main" id="{5EFDDE22-838B-EA63-4C76-8452F9AD9671}"/>
              </a:ext>
            </a:extLst>
          </p:cNvPr>
          <p:cNvGrpSpPr/>
          <p:nvPr/>
        </p:nvGrpSpPr>
        <p:grpSpPr>
          <a:xfrm>
            <a:off x="-6233327" y="-2116066"/>
            <a:ext cx="3255854" cy="686976"/>
            <a:chOff x="217854" y="180532"/>
            <a:chExt cx="3255854" cy="686976"/>
          </a:xfrm>
        </p:grpSpPr>
        <p:pic>
          <p:nvPicPr>
            <p:cNvPr id="28" name="Picture 4" descr="A rectangular frame with a white background&#10;&#10;Description automatically generated">
              <a:extLst>
                <a:ext uri="{FF2B5EF4-FFF2-40B4-BE49-F238E27FC236}">
                  <a16:creationId xmlns:a16="http://schemas.microsoft.com/office/drawing/2014/main" id="{93692F39-55F5-2935-99D5-95752EDEA14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17854" y="196067"/>
              <a:ext cx="3255854" cy="671441"/>
            </a:xfrm>
            <a:prstGeom prst="rect">
              <a:avLst/>
            </a:prstGeom>
          </p:spPr>
        </p:pic>
        <p:sp>
          <p:nvSpPr>
            <p:cNvPr id="29" name="Text Placeholder 10">
              <a:extLst>
                <a:ext uri="{FF2B5EF4-FFF2-40B4-BE49-F238E27FC236}">
                  <a16:creationId xmlns:a16="http://schemas.microsoft.com/office/drawing/2014/main" id="{D5EE003A-C874-DEFF-0C1B-F95F4EC36AA5}"/>
                </a:ext>
              </a:extLst>
            </p:cNvPr>
            <p:cNvSpPr txBox="1">
              <a:spLocks/>
            </p:cNvSpPr>
            <p:nvPr/>
          </p:nvSpPr>
          <p:spPr>
            <a:xfrm>
              <a:off x="325072" y="180532"/>
              <a:ext cx="3041416" cy="60872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600" b="1" dirty="0">
                  <a:solidFill>
                    <a:schemeClr val="tx1">
                      <a:lumMod val="65000"/>
                      <a:lumOff val="35000"/>
                    </a:schemeClr>
                  </a:solidFill>
                </a:rPr>
                <a:t>GRASSLAND</a:t>
              </a:r>
            </a:p>
          </p:txBody>
        </p:sp>
      </p:grpSp>
      <p:grpSp>
        <p:nvGrpSpPr>
          <p:cNvPr id="8" name="Group 1">
            <a:extLst>
              <a:ext uri="{FF2B5EF4-FFF2-40B4-BE49-F238E27FC236}">
                <a16:creationId xmlns:a16="http://schemas.microsoft.com/office/drawing/2014/main" id="{3CAA14BD-F901-3189-CB03-3FB2A79FDAD2}"/>
              </a:ext>
            </a:extLst>
          </p:cNvPr>
          <p:cNvGrpSpPr/>
          <p:nvPr/>
        </p:nvGrpSpPr>
        <p:grpSpPr>
          <a:xfrm>
            <a:off x="-25431" y="0"/>
            <a:ext cx="3441290" cy="6858000"/>
            <a:chOff x="-11405" y="0"/>
            <a:chExt cx="3441290" cy="6858000"/>
          </a:xfrm>
        </p:grpSpPr>
        <p:pic>
          <p:nvPicPr>
            <p:cNvPr id="9" name="Picture 56" descr="A screen shot of a video game&#10;&#10;Description automatically generated">
              <a:extLst>
                <a:ext uri="{FF2B5EF4-FFF2-40B4-BE49-F238E27FC236}">
                  <a16:creationId xmlns:a16="http://schemas.microsoft.com/office/drawing/2014/main" id="{BFC38B55-5F43-67DA-F640-8D755B2F59BA}"/>
                </a:ext>
              </a:extLst>
            </p:cNvPr>
            <p:cNvPicPr>
              <a:picLocks noChangeAspect="1"/>
            </p:cNvPicPr>
            <p:nvPr/>
          </p:nvPicPr>
          <p:blipFill>
            <a:blip r:embed="rId9"/>
            <a:stretch>
              <a:fillRect/>
            </a:stretch>
          </p:blipFill>
          <p:spPr>
            <a:xfrm>
              <a:off x="-11405" y="0"/>
              <a:ext cx="3441290" cy="6858000"/>
            </a:xfrm>
            <a:prstGeom prst="rect">
              <a:avLst/>
            </a:prstGeom>
            <a:solidFill>
              <a:srgbClr val="4F4F57"/>
            </a:solidFill>
          </p:spPr>
        </p:pic>
        <p:sp>
          <p:nvSpPr>
            <p:cNvPr id="10" name="TextBox 58">
              <a:extLst>
                <a:ext uri="{FF2B5EF4-FFF2-40B4-BE49-F238E27FC236}">
                  <a16:creationId xmlns:a16="http://schemas.microsoft.com/office/drawing/2014/main" id="{21D036FB-25D7-B68C-A32F-524A196A413F}"/>
                </a:ext>
              </a:extLst>
            </p:cNvPr>
            <p:cNvSpPr txBox="1"/>
            <p:nvPr/>
          </p:nvSpPr>
          <p:spPr>
            <a:xfrm>
              <a:off x="116945" y="3823539"/>
              <a:ext cx="3101937" cy="2160591"/>
            </a:xfrm>
            <a:prstGeom prst="rect">
              <a:avLst/>
            </a:prstGeom>
            <a:noFill/>
          </p:spPr>
          <p:txBody>
            <a:bodyPr wrap="square" rtlCol="0">
              <a:spAutoFit/>
            </a:bodyPr>
            <a:lstStyle/>
            <a:p>
              <a:pPr>
                <a:lnSpc>
                  <a:spcPct val="70000"/>
                </a:lnSpc>
              </a:pPr>
              <a:r>
                <a:rPr lang="it-IT" sz="2400" dirty="0">
                  <a:solidFill>
                    <a:schemeClr val="bg1"/>
                  </a:solidFill>
                  <a:effectLst>
                    <a:outerShdw dist="50800" dir="2700000" algn="tl" rotWithShape="0">
                      <a:prstClr val="black"/>
                    </a:outerShdw>
                  </a:effectLst>
                  <a:latin typeface="Pokemon Fire Red" pitchFamily="2" charset="0"/>
                </a:rPr>
                <a:t>Anche se questa strategia </a:t>
              </a:r>
              <a:r>
                <a:rPr lang="it-IT" sz="2400" dirty="0" err="1">
                  <a:solidFill>
                    <a:schemeClr val="bg1"/>
                  </a:solidFill>
                  <a:effectLst>
                    <a:outerShdw dist="50800" dir="2700000" algn="tl" rotWithShape="0">
                      <a:prstClr val="black"/>
                    </a:outerShdw>
                  </a:effectLst>
                  <a:latin typeface="Pokemon Fire Red" pitchFamily="2" charset="0"/>
                </a:rPr>
                <a:t>puo’</a:t>
              </a:r>
              <a:r>
                <a:rPr lang="it-IT" sz="2400" dirty="0">
                  <a:solidFill>
                    <a:schemeClr val="bg1"/>
                  </a:solidFill>
                  <a:effectLst>
                    <a:outerShdw dist="50800" dir="2700000" algn="tl" rotWithShape="0">
                      <a:prstClr val="black"/>
                    </a:outerShdw>
                  </a:effectLst>
                  <a:latin typeface="Pokemon Fire Red" pitchFamily="2" charset="0"/>
                </a:rPr>
                <a:t> sembrare meno sofisticata rispetto al K-Tournament, </a:t>
              </a:r>
              <a:r>
                <a:rPr lang="it-IT" sz="2400" dirty="0" err="1">
                  <a:solidFill>
                    <a:schemeClr val="bg1"/>
                  </a:solidFill>
                  <a:effectLst>
                    <a:outerShdw dist="50800" dir="2700000" algn="tl" rotWithShape="0">
                      <a:prstClr val="black"/>
                    </a:outerShdw>
                  </a:effectLst>
                  <a:latin typeface="Pokemon Fire Red" pitchFamily="2" charset="0"/>
                </a:rPr>
                <a:t>puo’</a:t>
              </a:r>
              <a:r>
                <a:rPr lang="it-IT" sz="2400" dirty="0">
                  <a:solidFill>
                    <a:schemeClr val="bg1"/>
                  </a:solidFill>
                  <a:effectLst>
                    <a:outerShdw dist="50800" dir="2700000" algn="tl" rotWithShape="0">
                      <a:prstClr val="black"/>
                    </a:outerShdw>
                  </a:effectLst>
                  <a:latin typeface="Pokemon Fire Red" pitchFamily="2" charset="0"/>
                </a:rPr>
                <a:t> essere utile per mantenere una maggiore </a:t>
              </a:r>
              <a:r>
                <a:rPr lang="it-IT" sz="2400" dirty="0" err="1">
                  <a:solidFill>
                    <a:schemeClr val="bg1"/>
                  </a:solidFill>
                  <a:effectLst>
                    <a:outerShdw dist="50800" dir="2700000" algn="tl" rotWithShape="0">
                      <a:prstClr val="black"/>
                    </a:outerShdw>
                  </a:effectLst>
                  <a:latin typeface="Pokemon Fire Red" pitchFamily="2" charset="0"/>
                </a:rPr>
                <a:t>diversita’</a:t>
              </a:r>
              <a:r>
                <a:rPr lang="it-IT" sz="2400" dirty="0">
                  <a:solidFill>
                    <a:schemeClr val="bg1"/>
                  </a:solidFill>
                  <a:effectLst>
                    <a:outerShdw dist="50800" dir="2700000" algn="tl" rotWithShape="0">
                      <a:prstClr val="black"/>
                    </a:outerShdw>
                  </a:effectLst>
                  <a:latin typeface="Pokemon Fire Red" pitchFamily="2" charset="0"/>
                </a:rPr>
                <a:t> nella popolazione e prevenire la convergenza prematura verso una soluzione subottimale.</a:t>
              </a:r>
              <a:endParaRPr lang="en-GB" sz="2400" dirty="0">
                <a:solidFill>
                  <a:schemeClr val="bg1"/>
                </a:solidFill>
                <a:effectLst>
                  <a:outerShdw dist="50800" dir="2700000" algn="tl" rotWithShape="0">
                    <a:prstClr val="black"/>
                  </a:outerShdw>
                </a:effectLst>
                <a:latin typeface="Pokemon Fire Red" pitchFamily="2" charset="0"/>
              </a:endParaRPr>
            </a:p>
          </p:txBody>
        </p:sp>
        <p:pic>
          <p:nvPicPr>
            <p:cNvPr id="12" name="Picture 60">
              <a:extLst>
                <a:ext uri="{FF2B5EF4-FFF2-40B4-BE49-F238E27FC236}">
                  <a16:creationId xmlns:a16="http://schemas.microsoft.com/office/drawing/2014/main" id="{9B1D5731-3A69-0490-ED25-33614DEE66A2}"/>
                </a:ext>
              </a:extLst>
            </p:cNvPr>
            <p:cNvPicPr>
              <a:picLocks noChangeAspect="1"/>
            </p:cNvPicPr>
            <p:nvPr/>
          </p:nvPicPr>
          <p:blipFill>
            <a:blip r:embed="rId10"/>
            <a:srcRect/>
            <a:stretch/>
          </p:blipFill>
          <p:spPr>
            <a:xfrm>
              <a:off x="190935" y="1461533"/>
              <a:ext cx="2690788" cy="1783052"/>
            </a:xfrm>
            <a:prstGeom prst="rect">
              <a:avLst/>
            </a:prstGeom>
          </p:spPr>
        </p:pic>
      </p:grpSp>
    </p:spTree>
    <p:extLst>
      <p:ext uri="{BB962C8B-B14F-4D97-AF65-F5344CB8AC3E}">
        <p14:creationId xmlns:p14="http://schemas.microsoft.com/office/powerpoint/2010/main" val="13619116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C855E10C-A7F1-AB93-6AF6-0CE8B3283BC2}"/>
              </a:ext>
            </a:extLst>
          </p:cNvPr>
          <p:cNvGrpSpPr/>
          <p:nvPr/>
        </p:nvGrpSpPr>
        <p:grpSpPr>
          <a:xfrm>
            <a:off x="0" y="-6084913"/>
            <a:ext cx="12192000" cy="12942913"/>
            <a:chOff x="0" y="-6084913"/>
            <a:chExt cx="12192000" cy="12942913"/>
          </a:xfrm>
        </p:grpSpPr>
        <p:pic>
          <p:nvPicPr>
            <p:cNvPr id="7" name="Picture 6" descr="A video game screen with trees and a river&#10;&#10;Description automatically generated">
              <a:extLst>
                <a:ext uri="{FF2B5EF4-FFF2-40B4-BE49-F238E27FC236}">
                  <a16:creationId xmlns:a16="http://schemas.microsoft.com/office/drawing/2014/main" id="{34A6F393-81EB-79C7-CA26-4ECD0BF57B0A}"/>
                </a:ext>
              </a:extLst>
            </p:cNvPr>
            <p:cNvPicPr>
              <a:picLocks noChangeAspect="1"/>
            </p:cNvPicPr>
            <p:nvPr/>
          </p:nvPicPr>
          <p:blipFill rotWithShape="1">
            <a:blip r:embed="rId3"/>
            <a:srcRect b="2195"/>
            <a:stretch/>
          </p:blipFill>
          <p:spPr>
            <a:xfrm>
              <a:off x="0" y="-6084913"/>
              <a:ext cx="12192000" cy="12942913"/>
            </a:xfrm>
            <a:prstGeom prst="rect">
              <a:avLst/>
            </a:prstGeom>
          </p:spPr>
        </p:pic>
        <p:pic>
          <p:nvPicPr>
            <p:cNvPr id="18" name="Picture 17">
              <a:extLst>
                <a:ext uri="{FF2B5EF4-FFF2-40B4-BE49-F238E27FC236}">
                  <a16:creationId xmlns:a16="http://schemas.microsoft.com/office/drawing/2014/main" id="{D83E9A28-D4F5-5824-A15D-694F17D70A92}"/>
                </a:ext>
              </a:extLst>
            </p:cNvPr>
            <p:cNvPicPr>
              <a:picLocks noChangeAspect="1"/>
            </p:cNvPicPr>
            <p:nvPr/>
          </p:nvPicPr>
          <p:blipFill>
            <a:blip r:embed="rId4"/>
            <a:srcRect/>
            <a:stretch/>
          </p:blipFill>
          <p:spPr>
            <a:xfrm>
              <a:off x="8565806" y="3634573"/>
              <a:ext cx="922047" cy="1047782"/>
            </a:xfrm>
            <a:prstGeom prst="rect">
              <a:avLst/>
            </a:prstGeom>
          </p:spPr>
        </p:pic>
        <p:pic>
          <p:nvPicPr>
            <p:cNvPr id="28" name="Picture 27">
              <a:extLst>
                <a:ext uri="{FF2B5EF4-FFF2-40B4-BE49-F238E27FC236}">
                  <a16:creationId xmlns:a16="http://schemas.microsoft.com/office/drawing/2014/main" id="{241BE32D-1982-147B-E384-BEC3D7C21FA2}"/>
                </a:ext>
              </a:extLst>
            </p:cNvPr>
            <p:cNvPicPr>
              <a:picLocks noChangeAspect="1"/>
            </p:cNvPicPr>
            <p:nvPr/>
          </p:nvPicPr>
          <p:blipFill>
            <a:blip r:embed="rId5"/>
            <a:srcRect/>
            <a:stretch/>
          </p:blipFill>
          <p:spPr>
            <a:xfrm>
              <a:off x="6733280" y="2229457"/>
              <a:ext cx="1080000" cy="1005517"/>
            </a:xfrm>
            <a:prstGeom prst="rect">
              <a:avLst/>
            </a:prstGeom>
          </p:spPr>
        </p:pic>
        <p:sp>
          <p:nvSpPr>
            <p:cNvPr id="31" name="TextBox 30">
              <a:extLst>
                <a:ext uri="{FF2B5EF4-FFF2-40B4-BE49-F238E27FC236}">
                  <a16:creationId xmlns:a16="http://schemas.microsoft.com/office/drawing/2014/main" id="{834FF37D-4968-B35F-34F6-6D24F3D68360}"/>
                </a:ext>
              </a:extLst>
            </p:cNvPr>
            <p:cNvSpPr txBox="1"/>
            <p:nvPr/>
          </p:nvSpPr>
          <p:spPr>
            <a:xfrm>
              <a:off x="6010754" y="2948558"/>
              <a:ext cx="2525050" cy="707886"/>
            </a:xfrm>
            <a:prstGeom prst="rect">
              <a:avLst/>
            </a:prstGeom>
            <a:noFill/>
          </p:spPr>
          <p:txBody>
            <a:bodyPr wrap="none" rtlCol="0">
              <a:spAutoFit/>
            </a:bodyPr>
            <a:lstStyle/>
            <a:p>
              <a:pPr algn="ctr"/>
              <a:r>
                <a:rPr lang="en-GB" sz="4000" dirty="0" err="1">
                  <a:solidFill>
                    <a:schemeClr val="bg1"/>
                  </a:solidFill>
                  <a:effectLst>
                    <a:outerShdw dist="50800" dir="2700000" algn="tl" rotWithShape="0">
                      <a:prstClr val="black"/>
                    </a:outerShdw>
                  </a:effectLst>
                  <a:latin typeface="Pokemon Fire Red" pitchFamily="2" charset="0"/>
                </a:rPr>
                <a:t>RandomK</a:t>
              </a:r>
              <a:r>
                <a:rPr lang="en-GB" sz="4000" dirty="0">
                  <a:solidFill>
                    <a:schemeClr val="bg1"/>
                  </a:solidFill>
                  <a:effectLst>
                    <a:outerShdw dist="50800" dir="2700000" algn="tl" rotWithShape="0">
                      <a:prstClr val="black"/>
                    </a:outerShdw>
                  </a:effectLst>
                  <a:latin typeface="Pokemon Fire Red" pitchFamily="2" charset="0"/>
                </a:rPr>
                <a:t>-Point </a:t>
              </a:r>
            </a:p>
          </p:txBody>
        </p:sp>
        <p:sp>
          <p:nvSpPr>
            <p:cNvPr id="33" name="TextBox 32">
              <a:extLst>
                <a:ext uri="{FF2B5EF4-FFF2-40B4-BE49-F238E27FC236}">
                  <a16:creationId xmlns:a16="http://schemas.microsoft.com/office/drawing/2014/main" id="{B05E7F4A-3A95-75A4-67BA-248F1BEE79FA}"/>
                </a:ext>
              </a:extLst>
            </p:cNvPr>
            <p:cNvSpPr txBox="1"/>
            <p:nvPr/>
          </p:nvSpPr>
          <p:spPr>
            <a:xfrm>
              <a:off x="8325356" y="4496976"/>
              <a:ext cx="1402948"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K-Point </a:t>
              </a:r>
            </a:p>
          </p:txBody>
        </p:sp>
      </p:grpSp>
      <p:grpSp>
        <p:nvGrpSpPr>
          <p:cNvPr id="4" name="Group 3">
            <a:extLst>
              <a:ext uri="{FF2B5EF4-FFF2-40B4-BE49-F238E27FC236}">
                <a16:creationId xmlns:a16="http://schemas.microsoft.com/office/drawing/2014/main" id="{0BA547F4-2C96-7837-E110-A2171A936244}"/>
              </a:ext>
            </a:extLst>
          </p:cNvPr>
          <p:cNvGrpSpPr/>
          <p:nvPr/>
        </p:nvGrpSpPr>
        <p:grpSpPr>
          <a:xfrm>
            <a:off x="217854" y="180532"/>
            <a:ext cx="3255854" cy="686976"/>
            <a:chOff x="217854" y="180532"/>
            <a:chExt cx="3255854" cy="686976"/>
          </a:xfrm>
        </p:grpSpPr>
        <p:pic>
          <p:nvPicPr>
            <p:cNvPr id="5" name="Picture 4" descr="A rectangular frame with a white background&#10;&#10;Description automatically generated">
              <a:extLst>
                <a:ext uri="{FF2B5EF4-FFF2-40B4-BE49-F238E27FC236}">
                  <a16:creationId xmlns:a16="http://schemas.microsoft.com/office/drawing/2014/main" id="{0AB3AB00-8730-9070-6367-F4368CC3514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17854" y="196067"/>
              <a:ext cx="3255854" cy="671441"/>
            </a:xfrm>
            <a:prstGeom prst="rect">
              <a:avLst/>
            </a:prstGeom>
          </p:spPr>
        </p:pic>
        <p:sp>
          <p:nvSpPr>
            <p:cNvPr id="6" name="Text Placeholder 10">
              <a:extLst>
                <a:ext uri="{FF2B5EF4-FFF2-40B4-BE49-F238E27FC236}">
                  <a16:creationId xmlns:a16="http://schemas.microsoft.com/office/drawing/2014/main" id="{82106F1B-D2E5-7945-8811-08C29FD8FC3B}"/>
                </a:ext>
              </a:extLst>
            </p:cNvPr>
            <p:cNvSpPr txBox="1">
              <a:spLocks/>
            </p:cNvSpPr>
            <p:nvPr/>
          </p:nvSpPr>
          <p:spPr>
            <a:xfrm>
              <a:off x="325072" y="180532"/>
              <a:ext cx="3041416" cy="60872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600" b="1" dirty="0">
                  <a:solidFill>
                    <a:schemeClr val="tx1">
                      <a:lumMod val="65000"/>
                      <a:lumOff val="35000"/>
                    </a:schemeClr>
                  </a:solidFill>
                </a:rPr>
                <a:t>CROSSOVER</a:t>
              </a:r>
            </a:p>
          </p:txBody>
        </p:sp>
      </p:grpSp>
      <p:grpSp>
        <p:nvGrpSpPr>
          <p:cNvPr id="42" name="Group 41">
            <a:extLst>
              <a:ext uri="{FF2B5EF4-FFF2-40B4-BE49-F238E27FC236}">
                <a16:creationId xmlns:a16="http://schemas.microsoft.com/office/drawing/2014/main" id="{68D2ABAE-1015-4A25-70EB-4F807100E33B}"/>
              </a:ext>
            </a:extLst>
          </p:cNvPr>
          <p:cNvGrpSpPr/>
          <p:nvPr/>
        </p:nvGrpSpPr>
        <p:grpSpPr>
          <a:xfrm>
            <a:off x="1821180" y="7200507"/>
            <a:ext cx="8549639" cy="5492373"/>
            <a:chOff x="1821180" y="1042342"/>
            <a:chExt cx="8549639" cy="5492373"/>
          </a:xfrm>
        </p:grpSpPr>
        <p:pic>
          <p:nvPicPr>
            <p:cNvPr id="43" name="Picture 42">
              <a:extLst>
                <a:ext uri="{FF2B5EF4-FFF2-40B4-BE49-F238E27FC236}">
                  <a16:creationId xmlns:a16="http://schemas.microsoft.com/office/drawing/2014/main" id="{0ECD63D5-8382-D6E9-036D-C84ECEE48A4F}"/>
                </a:ext>
              </a:extLst>
            </p:cNvPr>
            <p:cNvPicPr>
              <a:picLocks noChangeAspect="1"/>
            </p:cNvPicPr>
            <p:nvPr/>
          </p:nvPicPr>
          <p:blipFill>
            <a:blip r:embed="rId7"/>
            <a:srcRect/>
            <a:stretch/>
          </p:blipFill>
          <p:spPr>
            <a:xfrm>
              <a:off x="1821180" y="1042342"/>
              <a:ext cx="8549639" cy="5492373"/>
            </a:xfrm>
            <a:prstGeom prst="rect">
              <a:avLst/>
            </a:prstGeom>
          </p:spPr>
        </p:pic>
        <p:sp>
          <p:nvSpPr>
            <p:cNvPr id="44" name="TextBox 43">
              <a:extLst>
                <a:ext uri="{FF2B5EF4-FFF2-40B4-BE49-F238E27FC236}">
                  <a16:creationId xmlns:a16="http://schemas.microsoft.com/office/drawing/2014/main" id="{C4DF1D14-74F1-BB75-D4BA-F124AAC924AE}"/>
                </a:ext>
              </a:extLst>
            </p:cNvPr>
            <p:cNvSpPr txBox="1"/>
            <p:nvPr/>
          </p:nvSpPr>
          <p:spPr>
            <a:xfrm>
              <a:off x="2265620" y="2078656"/>
              <a:ext cx="7886700" cy="3419743"/>
            </a:xfrm>
            <a:prstGeom prst="rect">
              <a:avLst/>
            </a:prstGeom>
            <a:noFill/>
          </p:spPr>
          <p:txBody>
            <a:bodyPr wrap="square" rtlCol="0">
              <a:noAutofit/>
            </a:bodyPr>
            <a:lstStyle/>
            <a:p>
              <a:pPr>
                <a:lnSpc>
                  <a:spcPct val="93000"/>
                </a:lnSpc>
              </a:pPr>
              <a:r>
                <a:rPr lang="it-IT" sz="4000" dirty="0">
                  <a:solidFill>
                    <a:schemeClr val="tx1">
                      <a:lumMod val="65000"/>
                      <a:lumOff val="35000"/>
                    </a:schemeClr>
                  </a:solidFill>
                  <a:effectLst>
                    <a:outerShdw dist="50800" dir="2700000" algn="tl" rotWithShape="0">
                      <a:prstClr val="black">
                        <a:alpha val="20000"/>
                      </a:prstClr>
                    </a:outerShdw>
                  </a:effectLst>
                  <a:latin typeface="Pokemon Fire Red" pitchFamily="2" charset="0"/>
                </a:rPr>
                <a:t>Il crossover </a:t>
              </a:r>
              <a:r>
                <a:rPr lang="it-IT" sz="4000" dirty="0" err="1">
                  <a:solidFill>
                    <a:schemeClr val="tx1">
                      <a:lumMod val="65000"/>
                      <a:lumOff val="35000"/>
                    </a:schemeClr>
                  </a:solidFill>
                  <a:effectLst>
                    <a:outerShdw dist="50800" dir="2700000" algn="tl" rotWithShape="0">
                      <a:prstClr val="black">
                        <a:alpha val="20000"/>
                      </a:prstClr>
                    </a:outerShdw>
                  </a:effectLst>
                  <a:latin typeface="Pokemon Fire Red" pitchFamily="2" charset="0"/>
                </a:rPr>
                <a:t>e’</a:t>
              </a:r>
              <a:r>
                <a:rPr lang="it-IT" sz="4000" dirty="0">
                  <a:solidFill>
                    <a:schemeClr val="tx1">
                      <a:lumMod val="65000"/>
                      <a:lumOff val="35000"/>
                    </a:schemeClr>
                  </a:solidFill>
                  <a:effectLst>
                    <a:outerShdw dist="50800" dir="2700000" algn="tl" rotWithShape="0">
                      <a:prstClr val="black">
                        <a:alpha val="20000"/>
                      </a:prstClr>
                    </a:outerShdw>
                  </a:effectLst>
                  <a:latin typeface="Pokemon Fire Red" pitchFamily="2" charset="0"/>
                </a:rPr>
                <a:t> un operatore genetico fondamentale che permette di combinare le informazioni genetiche provenienti da due genitori selezionati per generare una prole con caratteristiche derivate da entrambi i genitori.</a:t>
              </a:r>
              <a:endParaRPr lang="en-GB" sz="4000" dirty="0">
                <a:solidFill>
                  <a:schemeClr val="tx1">
                    <a:lumMod val="65000"/>
                    <a:lumOff val="35000"/>
                  </a:schemeClr>
                </a:solidFill>
                <a:effectLst>
                  <a:outerShdw dist="50800" dir="2700000" algn="tl" rotWithShape="0">
                    <a:prstClr val="black">
                      <a:alpha val="20000"/>
                    </a:prstClr>
                  </a:outerShdw>
                </a:effectLst>
                <a:latin typeface="Pokemon Fire Red" pitchFamily="2" charset="0"/>
              </a:endParaRPr>
            </a:p>
          </p:txBody>
        </p:sp>
      </p:grpSp>
    </p:spTree>
    <p:extLst>
      <p:ext uri="{BB962C8B-B14F-4D97-AF65-F5344CB8AC3E}">
        <p14:creationId xmlns:p14="http://schemas.microsoft.com/office/powerpoint/2010/main" val="2203746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0.88056 L 0 -2.22222E-6 " pathEditMode="relative" rAng="0" ptsTypes="AA">
                                          <p:cBhvr>
                                            <p:cTn id="6" dur="5000" fill="hold"/>
                                            <p:tgtEl>
                                              <p:spTgt spid="41"/>
                                            </p:tgtEl>
                                            <p:attrNameLst>
                                              <p:attrName>ppt_x</p:attrName>
                                              <p:attrName>ppt_y</p:attrName>
                                            </p:attrNameLst>
                                          </p:cBhvr>
                                          <p:rCtr x="0" y="-43866"/>
                                        </p:animMotion>
                                      </p:childTnLst>
                                    </p:cTn>
                                  </p:par>
                                  <p:par>
                                    <p:cTn id="7" presetID="2" presetClass="entr" presetSubtype="1"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 calcmode="lin" valueType="num">
                                          <p:cBhvr additive="base">
                                            <p:cTn id="9" dur="500" fill="hold"/>
                                            <p:tgtEl>
                                              <p:spTgt spid="4"/>
                                            </p:tgtEl>
                                            <p:attrNameLst>
                                              <p:attrName>ppt_x</p:attrName>
                                            </p:attrNameLst>
                                          </p:cBhvr>
                                          <p:tavLst>
                                            <p:tav tm="0">
                                              <p:val>
                                                <p:strVal val="#ppt_x"/>
                                              </p:val>
                                            </p:tav>
                                            <p:tav tm="100000">
                                              <p:val>
                                                <p:strVal val="#ppt_x"/>
                                              </p:val>
                                            </p:tav>
                                          </p:tavLst>
                                        </p:anim>
                                        <p:anim calcmode="lin" valueType="num">
                                          <p:cBhvr additive="base">
                                            <p:cTn id="10"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41"/>
                                            </p:tgtEl>
                                            <p:attrNameLst>
                                              <p:attrName>style.opacity</p:attrName>
                                            </p:attrNameLst>
                                          </p:cBhvr>
                                          <p:to>
                                            <p:strVal val="0.5"/>
                                          </p:to>
                                        </p:set>
                                        <p:animEffect filter="image" prLst="opacity: 0.5">
                                          <p:cBhvr rctx="IE">
                                            <p:cTn id="15" dur="indefinite"/>
                                            <p:tgtEl>
                                              <p:spTgt spid="41"/>
                                            </p:tgtEl>
                                          </p:cBhvr>
                                        </p:animEffect>
                                      </p:childTnLst>
                                    </p:cTn>
                                  </p:par>
                                  <p:par>
                                    <p:cTn id="16" presetID="42" presetClass="path" presetSubtype="0" accel="50000" fill="hold" nodeType="withEffect" p14:presetBounceEnd="50000">
                                      <p:stCondLst>
                                        <p:cond delay="0"/>
                                      </p:stCondLst>
                                      <p:childTnLst>
                                        <p:animMotion origin="layout" path="M 0 -2.96296E-6 L -0.00612 -0.88865 " pathEditMode="relative" rAng="0" ptsTypes="AA" p14:bounceEnd="50000">
                                          <p:cBhvr>
                                            <p:cTn id="17" dur="2000" fill="hold"/>
                                            <p:tgtEl>
                                              <p:spTgt spid="42"/>
                                            </p:tgtEl>
                                            <p:attrNameLst>
                                              <p:attrName>ppt_x</p:attrName>
                                              <p:attrName>ppt_y</p:attrName>
                                            </p:attrNameLst>
                                          </p:cBhvr>
                                          <p:rCtr x="-313" y="-44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0.88056 L 0 -2.22222E-6 " pathEditMode="relative" rAng="0" ptsTypes="AA">
                                          <p:cBhvr>
                                            <p:cTn id="6" dur="5000" fill="hold"/>
                                            <p:tgtEl>
                                              <p:spTgt spid="41"/>
                                            </p:tgtEl>
                                            <p:attrNameLst>
                                              <p:attrName>ppt_x</p:attrName>
                                              <p:attrName>ppt_y</p:attrName>
                                            </p:attrNameLst>
                                          </p:cBhvr>
                                          <p:rCtr x="0" y="-43866"/>
                                        </p:animMotion>
                                      </p:childTnLst>
                                    </p:cTn>
                                  </p:par>
                                  <p:par>
                                    <p:cTn id="7" presetID="2" presetClass="entr" presetSubtype="1"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 calcmode="lin" valueType="num">
                                          <p:cBhvr additive="base">
                                            <p:cTn id="9" dur="500" fill="hold"/>
                                            <p:tgtEl>
                                              <p:spTgt spid="4"/>
                                            </p:tgtEl>
                                            <p:attrNameLst>
                                              <p:attrName>ppt_x</p:attrName>
                                            </p:attrNameLst>
                                          </p:cBhvr>
                                          <p:tavLst>
                                            <p:tav tm="0">
                                              <p:val>
                                                <p:strVal val="#ppt_x"/>
                                              </p:val>
                                            </p:tav>
                                            <p:tav tm="100000">
                                              <p:val>
                                                <p:strVal val="#ppt_x"/>
                                              </p:val>
                                            </p:tav>
                                          </p:tavLst>
                                        </p:anim>
                                        <p:anim calcmode="lin" valueType="num">
                                          <p:cBhvr additive="base">
                                            <p:cTn id="10"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41"/>
                                            </p:tgtEl>
                                            <p:attrNameLst>
                                              <p:attrName>style.opacity</p:attrName>
                                            </p:attrNameLst>
                                          </p:cBhvr>
                                          <p:to>
                                            <p:strVal val="0.5"/>
                                          </p:to>
                                        </p:set>
                                        <p:animEffect filter="image" prLst="opacity: 0.5">
                                          <p:cBhvr rctx="IE">
                                            <p:cTn id="15" dur="indefinite"/>
                                            <p:tgtEl>
                                              <p:spTgt spid="41"/>
                                            </p:tgtEl>
                                          </p:cBhvr>
                                        </p:animEffect>
                                      </p:childTnLst>
                                    </p:cTn>
                                  </p:par>
                                  <p:par>
                                    <p:cTn id="16" presetID="42" presetClass="path" presetSubtype="0" accel="50000" fill="hold" nodeType="withEffect">
                                      <p:stCondLst>
                                        <p:cond delay="0"/>
                                      </p:stCondLst>
                                      <p:childTnLst>
                                        <p:animMotion origin="layout" path="M 0 -2.96296E-6 L -0.00612 -0.88865 " pathEditMode="relative" rAng="0" ptsTypes="AA">
                                          <p:cBhvr>
                                            <p:cTn id="17" dur="2000" fill="hold"/>
                                            <p:tgtEl>
                                              <p:spTgt spid="42"/>
                                            </p:tgtEl>
                                            <p:attrNameLst>
                                              <p:attrName>ppt_x</p:attrName>
                                              <p:attrName>ppt_y</p:attrName>
                                            </p:attrNameLst>
                                          </p:cBhvr>
                                          <p:rCtr x="-313" y="-44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9A94940-E509-A1C6-CFCC-8DD5395EAF67}"/>
            </a:ext>
          </a:extLst>
        </p:cNvPr>
        <p:cNvGrpSpPr/>
        <p:nvPr/>
      </p:nvGrpSpPr>
      <p:grpSpPr>
        <a:xfrm>
          <a:off x="0" y="0"/>
          <a:ext cx="0" cy="0"/>
          <a:chOff x="0" y="0"/>
          <a:chExt cx="0" cy="0"/>
        </a:xfrm>
      </p:grpSpPr>
      <p:grpSp>
        <p:nvGrpSpPr>
          <p:cNvPr id="19" name="Group 3">
            <a:extLst>
              <a:ext uri="{FF2B5EF4-FFF2-40B4-BE49-F238E27FC236}">
                <a16:creationId xmlns:a16="http://schemas.microsoft.com/office/drawing/2014/main" id="{2C47B751-3B4C-7C92-72FA-7255B709009C}"/>
              </a:ext>
            </a:extLst>
          </p:cNvPr>
          <p:cNvGrpSpPr/>
          <p:nvPr/>
        </p:nvGrpSpPr>
        <p:grpSpPr>
          <a:xfrm>
            <a:off x="370254" y="332932"/>
            <a:ext cx="3255854" cy="686976"/>
            <a:chOff x="217854" y="180532"/>
            <a:chExt cx="3255854" cy="686976"/>
          </a:xfrm>
        </p:grpSpPr>
        <p:pic>
          <p:nvPicPr>
            <p:cNvPr id="21" name="Picture 4" descr="A rectangular frame with a white background&#10;&#10;Description automatically generated">
              <a:extLst>
                <a:ext uri="{FF2B5EF4-FFF2-40B4-BE49-F238E27FC236}">
                  <a16:creationId xmlns:a16="http://schemas.microsoft.com/office/drawing/2014/main" id="{6B32E4D8-2AD4-9229-2769-2C9D6179937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7854" y="196067"/>
              <a:ext cx="3255854" cy="671441"/>
            </a:xfrm>
            <a:prstGeom prst="rect">
              <a:avLst/>
            </a:prstGeom>
          </p:spPr>
        </p:pic>
        <p:sp>
          <p:nvSpPr>
            <p:cNvPr id="23" name="Text Placeholder 10">
              <a:extLst>
                <a:ext uri="{FF2B5EF4-FFF2-40B4-BE49-F238E27FC236}">
                  <a16:creationId xmlns:a16="http://schemas.microsoft.com/office/drawing/2014/main" id="{5137A056-B754-5EE9-CD8B-66056589C3F5}"/>
                </a:ext>
              </a:extLst>
            </p:cNvPr>
            <p:cNvSpPr txBox="1">
              <a:spLocks/>
            </p:cNvSpPr>
            <p:nvPr/>
          </p:nvSpPr>
          <p:spPr>
            <a:xfrm>
              <a:off x="325072" y="180532"/>
              <a:ext cx="3041416" cy="60872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600" b="1" dirty="0">
                  <a:solidFill>
                    <a:schemeClr val="tx1">
                      <a:lumMod val="65000"/>
                      <a:lumOff val="35000"/>
                    </a:schemeClr>
                  </a:solidFill>
                </a:rPr>
                <a:t>CROSSOVER</a:t>
              </a:r>
            </a:p>
          </p:txBody>
        </p:sp>
      </p:grpSp>
      <p:grpSp>
        <p:nvGrpSpPr>
          <p:cNvPr id="41" name="Group 40">
            <a:extLst>
              <a:ext uri="{FF2B5EF4-FFF2-40B4-BE49-F238E27FC236}">
                <a16:creationId xmlns:a16="http://schemas.microsoft.com/office/drawing/2014/main" id="{6BEFF83D-F3DF-3960-C471-C9C4C69102E0}"/>
              </a:ext>
            </a:extLst>
          </p:cNvPr>
          <p:cNvGrpSpPr/>
          <p:nvPr/>
        </p:nvGrpSpPr>
        <p:grpSpPr>
          <a:xfrm>
            <a:off x="-3460376" y="-9675149"/>
            <a:ext cx="15652376" cy="16616416"/>
            <a:chOff x="0" y="-6084913"/>
            <a:chExt cx="12192000" cy="12942913"/>
          </a:xfrm>
        </p:grpSpPr>
        <p:pic>
          <p:nvPicPr>
            <p:cNvPr id="7" name="Picture 6" descr="A video game screen with trees and a river&#10;&#10;Description automatically generated">
              <a:extLst>
                <a:ext uri="{FF2B5EF4-FFF2-40B4-BE49-F238E27FC236}">
                  <a16:creationId xmlns:a16="http://schemas.microsoft.com/office/drawing/2014/main" id="{28F45CA8-B464-BE6E-9AFB-4DC345B1228B}"/>
                </a:ext>
              </a:extLst>
            </p:cNvPr>
            <p:cNvPicPr>
              <a:picLocks noChangeAspect="1"/>
            </p:cNvPicPr>
            <p:nvPr/>
          </p:nvPicPr>
          <p:blipFill rotWithShape="1">
            <a:blip r:embed="rId4"/>
            <a:srcRect b="2195"/>
            <a:stretch/>
          </p:blipFill>
          <p:spPr>
            <a:xfrm>
              <a:off x="0" y="-6084913"/>
              <a:ext cx="12192000" cy="12942913"/>
            </a:xfrm>
            <a:prstGeom prst="rect">
              <a:avLst/>
            </a:prstGeom>
          </p:spPr>
        </p:pic>
        <p:pic>
          <p:nvPicPr>
            <p:cNvPr id="18" name="Picture 17">
              <a:extLst>
                <a:ext uri="{FF2B5EF4-FFF2-40B4-BE49-F238E27FC236}">
                  <a16:creationId xmlns:a16="http://schemas.microsoft.com/office/drawing/2014/main" id="{9AF26586-983A-C4A9-2C04-91BC531076F2}"/>
                </a:ext>
              </a:extLst>
            </p:cNvPr>
            <p:cNvPicPr>
              <a:picLocks noChangeAspect="1"/>
            </p:cNvPicPr>
            <p:nvPr/>
          </p:nvPicPr>
          <p:blipFill>
            <a:blip r:embed="rId5"/>
            <a:srcRect/>
            <a:stretch/>
          </p:blipFill>
          <p:spPr>
            <a:xfrm>
              <a:off x="8565806" y="3634573"/>
              <a:ext cx="922047" cy="1047782"/>
            </a:xfrm>
            <a:prstGeom prst="rect">
              <a:avLst/>
            </a:prstGeom>
          </p:spPr>
        </p:pic>
        <p:pic>
          <p:nvPicPr>
            <p:cNvPr id="28" name="Picture 27">
              <a:extLst>
                <a:ext uri="{FF2B5EF4-FFF2-40B4-BE49-F238E27FC236}">
                  <a16:creationId xmlns:a16="http://schemas.microsoft.com/office/drawing/2014/main" id="{FC585AD2-528E-276D-F0E6-414939BAC37E}"/>
                </a:ext>
              </a:extLst>
            </p:cNvPr>
            <p:cNvPicPr>
              <a:picLocks noChangeAspect="1"/>
            </p:cNvPicPr>
            <p:nvPr/>
          </p:nvPicPr>
          <p:blipFill>
            <a:blip r:embed="rId6"/>
            <a:srcRect/>
            <a:stretch/>
          </p:blipFill>
          <p:spPr>
            <a:xfrm>
              <a:off x="6733280" y="2229457"/>
              <a:ext cx="1080000" cy="1005517"/>
            </a:xfrm>
            <a:prstGeom prst="rect">
              <a:avLst/>
            </a:prstGeom>
          </p:spPr>
        </p:pic>
        <p:sp>
          <p:nvSpPr>
            <p:cNvPr id="31" name="TextBox 30">
              <a:extLst>
                <a:ext uri="{FF2B5EF4-FFF2-40B4-BE49-F238E27FC236}">
                  <a16:creationId xmlns:a16="http://schemas.microsoft.com/office/drawing/2014/main" id="{B7D66DC7-69C1-E726-7E10-C1ECA7A0CCD9}"/>
                </a:ext>
              </a:extLst>
            </p:cNvPr>
            <p:cNvSpPr txBox="1"/>
            <p:nvPr/>
          </p:nvSpPr>
          <p:spPr>
            <a:xfrm>
              <a:off x="6314842" y="2948558"/>
              <a:ext cx="1916876" cy="551389"/>
            </a:xfrm>
            <a:prstGeom prst="rect">
              <a:avLst/>
            </a:prstGeom>
            <a:noFill/>
          </p:spPr>
          <p:txBody>
            <a:bodyPr wrap="none" rtlCol="0">
              <a:spAutoFit/>
            </a:bodyPr>
            <a:lstStyle/>
            <a:p>
              <a:pPr algn="ctr"/>
              <a:r>
                <a:rPr lang="en-GB" sz="4000" dirty="0" err="1">
                  <a:solidFill>
                    <a:schemeClr val="bg1"/>
                  </a:solidFill>
                  <a:effectLst>
                    <a:outerShdw dist="50800" dir="2700000" algn="tl" rotWithShape="0">
                      <a:prstClr val="black"/>
                    </a:outerShdw>
                  </a:effectLst>
                  <a:latin typeface="Pokemon Fire Red" pitchFamily="2" charset="0"/>
                </a:rPr>
                <a:t>RandomK</a:t>
              </a:r>
              <a:r>
                <a:rPr lang="en-GB" sz="4000" dirty="0">
                  <a:solidFill>
                    <a:schemeClr val="bg1"/>
                  </a:solidFill>
                  <a:effectLst>
                    <a:outerShdw dist="50800" dir="2700000" algn="tl" rotWithShape="0">
                      <a:prstClr val="black"/>
                    </a:outerShdw>
                  </a:effectLst>
                  <a:latin typeface="Pokemon Fire Red" pitchFamily="2" charset="0"/>
                </a:rPr>
                <a:t>-Point</a:t>
              </a:r>
            </a:p>
          </p:txBody>
        </p:sp>
        <p:sp>
          <p:nvSpPr>
            <p:cNvPr id="33" name="TextBox 32">
              <a:extLst>
                <a:ext uri="{FF2B5EF4-FFF2-40B4-BE49-F238E27FC236}">
                  <a16:creationId xmlns:a16="http://schemas.microsoft.com/office/drawing/2014/main" id="{6250E950-45BB-B799-3FDB-1341D8FA85C5}"/>
                </a:ext>
              </a:extLst>
            </p:cNvPr>
            <p:cNvSpPr txBox="1"/>
            <p:nvPr/>
          </p:nvSpPr>
          <p:spPr>
            <a:xfrm>
              <a:off x="8505409" y="4496976"/>
              <a:ext cx="1042844" cy="551389"/>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K-Point</a:t>
              </a:r>
            </a:p>
          </p:txBody>
        </p:sp>
      </p:grpSp>
      <p:grpSp>
        <p:nvGrpSpPr>
          <p:cNvPr id="2" name="Group 18">
            <a:extLst>
              <a:ext uri="{FF2B5EF4-FFF2-40B4-BE49-F238E27FC236}">
                <a16:creationId xmlns:a16="http://schemas.microsoft.com/office/drawing/2014/main" id="{CDFCFE6A-5CF6-D988-318A-6BDD503CBC16}"/>
              </a:ext>
            </a:extLst>
          </p:cNvPr>
          <p:cNvGrpSpPr/>
          <p:nvPr/>
        </p:nvGrpSpPr>
        <p:grpSpPr>
          <a:xfrm>
            <a:off x="-79393" y="0"/>
            <a:ext cx="3482034" cy="6858000"/>
            <a:chOff x="-8326" y="-25334"/>
            <a:chExt cx="3482034" cy="6858000"/>
          </a:xfrm>
        </p:grpSpPr>
        <p:grpSp>
          <p:nvGrpSpPr>
            <p:cNvPr id="3" name="Group 3">
              <a:extLst>
                <a:ext uri="{FF2B5EF4-FFF2-40B4-BE49-F238E27FC236}">
                  <a16:creationId xmlns:a16="http://schemas.microsoft.com/office/drawing/2014/main" id="{ABFC3372-1DDE-33CB-1250-AAEFB14DD4D5}"/>
                </a:ext>
              </a:extLst>
            </p:cNvPr>
            <p:cNvGrpSpPr/>
            <p:nvPr/>
          </p:nvGrpSpPr>
          <p:grpSpPr>
            <a:xfrm>
              <a:off x="217854" y="180532"/>
              <a:ext cx="3255854" cy="686976"/>
              <a:chOff x="217854" y="180532"/>
              <a:chExt cx="3255854" cy="686976"/>
            </a:xfrm>
          </p:grpSpPr>
          <p:pic>
            <p:nvPicPr>
              <p:cNvPr id="15" name="Picture 4" descr="A rectangular frame with a white background&#10;&#10;Description automatically generated">
                <a:extLst>
                  <a:ext uri="{FF2B5EF4-FFF2-40B4-BE49-F238E27FC236}">
                    <a16:creationId xmlns:a16="http://schemas.microsoft.com/office/drawing/2014/main" id="{53C2F17A-8CFC-2837-30BB-BF74DAEF829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7854" y="196067"/>
                <a:ext cx="3255854" cy="671441"/>
              </a:xfrm>
              <a:prstGeom prst="rect">
                <a:avLst/>
              </a:prstGeom>
            </p:spPr>
          </p:pic>
          <p:sp>
            <p:nvSpPr>
              <p:cNvPr id="16" name="Text Placeholder 10">
                <a:extLst>
                  <a:ext uri="{FF2B5EF4-FFF2-40B4-BE49-F238E27FC236}">
                    <a16:creationId xmlns:a16="http://schemas.microsoft.com/office/drawing/2014/main" id="{276614FF-3079-4044-C34F-F41009E84B8C}"/>
                  </a:ext>
                </a:extLst>
              </p:cNvPr>
              <p:cNvSpPr txBox="1">
                <a:spLocks/>
              </p:cNvSpPr>
              <p:nvPr/>
            </p:nvSpPr>
            <p:spPr>
              <a:xfrm>
                <a:off x="325072" y="180532"/>
                <a:ext cx="3041416" cy="60872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600" b="1" dirty="0">
                    <a:solidFill>
                      <a:schemeClr val="tx1">
                        <a:lumMod val="65000"/>
                        <a:lumOff val="35000"/>
                      </a:schemeClr>
                    </a:solidFill>
                  </a:rPr>
                  <a:t>TEMPERATE FOREST</a:t>
                </a:r>
              </a:p>
            </p:txBody>
          </p:sp>
        </p:grpSp>
        <p:pic>
          <p:nvPicPr>
            <p:cNvPr id="8" name="Picture 2" descr="A screen shot of a video game&#10;&#10;Description automatically generated">
              <a:extLst>
                <a:ext uri="{FF2B5EF4-FFF2-40B4-BE49-F238E27FC236}">
                  <a16:creationId xmlns:a16="http://schemas.microsoft.com/office/drawing/2014/main" id="{AB711979-54A3-02B7-5978-B7C8DA413C97}"/>
                </a:ext>
              </a:extLst>
            </p:cNvPr>
            <p:cNvPicPr>
              <a:picLocks noChangeAspect="1"/>
            </p:cNvPicPr>
            <p:nvPr/>
          </p:nvPicPr>
          <p:blipFill>
            <a:blip r:embed="rId7"/>
            <a:stretch>
              <a:fillRect/>
            </a:stretch>
          </p:blipFill>
          <p:spPr>
            <a:xfrm>
              <a:off x="-8326" y="-25334"/>
              <a:ext cx="3441290" cy="6858000"/>
            </a:xfrm>
            <a:prstGeom prst="rect">
              <a:avLst/>
            </a:prstGeom>
            <a:solidFill>
              <a:srgbClr val="4F4F57"/>
            </a:solidFill>
          </p:spPr>
        </p:pic>
        <p:sp>
          <p:nvSpPr>
            <p:cNvPr id="9" name="TextBox 8">
              <a:extLst>
                <a:ext uri="{FF2B5EF4-FFF2-40B4-BE49-F238E27FC236}">
                  <a16:creationId xmlns:a16="http://schemas.microsoft.com/office/drawing/2014/main" id="{195D915E-0D14-A730-0CAE-4235248D18AE}"/>
                </a:ext>
              </a:extLst>
            </p:cNvPr>
            <p:cNvSpPr txBox="1"/>
            <p:nvPr/>
          </p:nvSpPr>
          <p:spPr>
            <a:xfrm>
              <a:off x="107699" y="3759145"/>
              <a:ext cx="3249543" cy="2677656"/>
            </a:xfrm>
            <a:prstGeom prst="rect">
              <a:avLst/>
            </a:prstGeom>
            <a:noFill/>
          </p:spPr>
          <p:txBody>
            <a:bodyPr wrap="square" rtlCol="0">
              <a:spAutoFit/>
            </a:bodyPr>
            <a:lstStyle/>
            <a:p>
              <a:pPr>
                <a:lnSpc>
                  <a:spcPct val="70000"/>
                </a:lnSpc>
              </a:pPr>
              <a:r>
                <a:rPr lang="it-IT" sz="2400" dirty="0">
                  <a:solidFill>
                    <a:schemeClr val="bg1"/>
                  </a:solidFill>
                  <a:effectLst>
                    <a:outerShdw dist="50800" dir="2700000" algn="tl" rotWithShape="0">
                      <a:prstClr val="black"/>
                    </a:outerShdw>
                  </a:effectLst>
                  <a:latin typeface="Pokemon Fire Red" pitchFamily="2" charset="0"/>
                </a:rPr>
                <a:t>La strategia K-point il punto di crossover </a:t>
              </a:r>
              <a:r>
                <a:rPr lang="it-IT" sz="2400" dirty="0" err="1">
                  <a:solidFill>
                    <a:schemeClr val="bg1"/>
                  </a:solidFill>
                  <a:effectLst>
                    <a:outerShdw dist="50800" dir="2700000" algn="tl" rotWithShape="0">
                      <a:prstClr val="black"/>
                    </a:outerShdw>
                  </a:effectLst>
                  <a:latin typeface="Pokemon Fire Red" pitchFamily="2" charset="0"/>
                </a:rPr>
                <a:t>e’</a:t>
              </a:r>
              <a:r>
                <a:rPr lang="it-IT" sz="2400" dirty="0">
                  <a:solidFill>
                    <a:schemeClr val="bg1"/>
                  </a:solidFill>
                  <a:effectLst>
                    <a:outerShdw dist="50800" dir="2700000" algn="tl" rotWithShape="0">
                      <a:prstClr val="black"/>
                    </a:outerShdw>
                  </a:effectLst>
                  <a:latin typeface="Pokemon Fire Red" pitchFamily="2" charset="0"/>
                </a:rPr>
                <a:t> fissato e non </a:t>
              </a:r>
              <a:r>
                <a:rPr lang="it-IT" sz="2400" dirty="0" err="1">
                  <a:solidFill>
                    <a:schemeClr val="bg1"/>
                  </a:solidFill>
                  <a:effectLst>
                    <a:outerShdw dist="50800" dir="2700000" algn="tl" rotWithShape="0">
                      <a:prstClr val="black"/>
                    </a:outerShdw>
                  </a:effectLst>
                  <a:latin typeface="Pokemon Fire Red" pitchFamily="2" charset="0"/>
                </a:rPr>
                <a:t>e’</a:t>
              </a:r>
              <a:r>
                <a:rPr lang="it-IT" sz="2400" dirty="0">
                  <a:solidFill>
                    <a:schemeClr val="bg1"/>
                  </a:solidFill>
                  <a:effectLst>
                    <a:outerShdw dist="50800" dir="2700000" algn="tl" rotWithShape="0">
                      <a:prstClr val="black"/>
                    </a:outerShdw>
                  </a:effectLst>
                  <a:latin typeface="Pokemon Fire Red" pitchFamily="2" charset="0"/>
                </a:rPr>
                <a:t> casuale. Questo punto divide i genitori in due segmenti, e i segmenti vengono scambiati tra i genitori per generare i discendenti. Il punto di crossover </a:t>
              </a:r>
              <a:r>
                <a:rPr lang="it-IT" sz="2400" dirty="0" err="1">
                  <a:solidFill>
                    <a:schemeClr val="bg1"/>
                  </a:solidFill>
                  <a:effectLst>
                    <a:outerShdw dist="50800" dir="2700000" algn="tl" rotWithShape="0">
                      <a:prstClr val="black"/>
                    </a:outerShdw>
                  </a:effectLst>
                  <a:latin typeface="Pokemon Fire Red" pitchFamily="2" charset="0"/>
                </a:rPr>
                <a:t>verra’</a:t>
              </a:r>
              <a:r>
                <a:rPr lang="it-IT" sz="2400" dirty="0">
                  <a:solidFill>
                    <a:schemeClr val="bg1"/>
                  </a:solidFill>
                  <a:effectLst>
                    <a:outerShdw dist="50800" dir="2700000" algn="tl" rotWithShape="0">
                      <a:prstClr val="black"/>
                    </a:outerShdw>
                  </a:effectLst>
                  <a:latin typeface="Pokemon Fire Red" pitchFamily="2" charset="0"/>
                </a:rPr>
                <a:t> selezionato sistematicamente per effettuare sperimentazioni empiriche.</a:t>
              </a:r>
              <a:endParaRPr lang="en-GB" sz="2400" dirty="0">
                <a:solidFill>
                  <a:schemeClr val="bg1"/>
                </a:solidFill>
                <a:effectLst>
                  <a:outerShdw dist="50800" dir="2700000" algn="tl" rotWithShape="0">
                    <a:prstClr val="black"/>
                  </a:outerShdw>
                </a:effectLst>
                <a:latin typeface="Pokemon Fire Red" pitchFamily="2" charset="0"/>
              </a:endParaRPr>
            </a:p>
          </p:txBody>
        </p:sp>
        <p:pic>
          <p:nvPicPr>
            <p:cNvPr id="11" name="Picture 16">
              <a:extLst>
                <a:ext uri="{FF2B5EF4-FFF2-40B4-BE49-F238E27FC236}">
                  <a16:creationId xmlns:a16="http://schemas.microsoft.com/office/drawing/2014/main" id="{40938012-65BC-81A6-C919-601A8341F921}"/>
                </a:ext>
              </a:extLst>
            </p:cNvPr>
            <p:cNvPicPr>
              <a:picLocks noChangeAspect="1"/>
            </p:cNvPicPr>
            <p:nvPr/>
          </p:nvPicPr>
          <p:blipFill>
            <a:blip r:embed="rId8"/>
            <a:srcRect/>
            <a:stretch/>
          </p:blipFill>
          <p:spPr>
            <a:xfrm>
              <a:off x="517616" y="400488"/>
              <a:ext cx="2389407" cy="2725943"/>
            </a:xfrm>
            <a:prstGeom prst="rect">
              <a:avLst/>
            </a:prstGeom>
          </p:spPr>
        </p:pic>
      </p:grpSp>
      <p:grpSp>
        <p:nvGrpSpPr>
          <p:cNvPr id="4" name="Group 41">
            <a:extLst>
              <a:ext uri="{FF2B5EF4-FFF2-40B4-BE49-F238E27FC236}">
                <a16:creationId xmlns:a16="http://schemas.microsoft.com/office/drawing/2014/main" id="{2186DB2A-CD70-5633-4B63-90BA4823B339}"/>
              </a:ext>
            </a:extLst>
          </p:cNvPr>
          <p:cNvGrpSpPr/>
          <p:nvPr/>
        </p:nvGrpSpPr>
        <p:grpSpPr>
          <a:xfrm>
            <a:off x="1845780" y="7337537"/>
            <a:ext cx="8549639" cy="5492373"/>
            <a:chOff x="1821180" y="1042342"/>
            <a:chExt cx="8549639" cy="5492373"/>
          </a:xfrm>
        </p:grpSpPr>
        <p:pic>
          <p:nvPicPr>
            <p:cNvPr id="5" name="Picture 42">
              <a:extLst>
                <a:ext uri="{FF2B5EF4-FFF2-40B4-BE49-F238E27FC236}">
                  <a16:creationId xmlns:a16="http://schemas.microsoft.com/office/drawing/2014/main" id="{15FEAE25-D8F7-0E18-7AC5-10E95C0D4C28}"/>
                </a:ext>
              </a:extLst>
            </p:cNvPr>
            <p:cNvPicPr>
              <a:picLocks noChangeAspect="1"/>
            </p:cNvPicPr>
            <p:nvPr/>
          </p:nvPicPr>
          <p:blipFill>
            <a:blip r:embed="rId9"/>
            <a:srcRect/>
            <a:stretch/>
          </p:blipFill>
          <p:spPr>
            <a:xfrm>
              <a:off x="1821180" y="1042342"/>
              <a:ext cx="8549639" cy="5492373"/>
            </a:xfrm>
            <a:prstGeom prst="rect">
              <a:avLst/>
            </a:prstGeom>
          </p:spPr>
        </p:pic>
        <p:sp>
          <p:nvSpPr>
            <p:cNvPr id="6" name="TextBox 43">
              <a:extLst>
                <a:ext uri="{FF2B5EF4-FFF2-40B4-BE49-F238E27FC236}">
                  <a16:creationId xmlns:a16="http://schemas.microsoft.com/office/drawing/2014/main" id="{9974F283-3A9D-CECB-F942-1E611982731D}"/>
                </a:ext>
              </a:extLst>
            </p:cNvPr>
            <p:cNvSpPr txBox="1"/>
            <p:nvPr/>
          </p:nvSpPr>
          <p:spPr>
            <a:xfrm>
              <a:off x="2265620" y="2078656"/>
              <a:ext cx="7886700" cy="3419743"/>
            </a:xfrm>
            <a:prstGeom prst="rect">
              <a:avLst/>
            </a:prstGeom>
            <a:noFill/>
          </p:spPr>
          <p:txBody>
            <a:bodyPr wrap="square" rtlCol="0">
              <a:noAutofit/>
            </a:bodyPr>
            <a:lstStyle/>
            <a:p>
              <a:pPr>
                <a:lnSpc>
                  <a:spcPct val="93000"/>
                </a:lnSpc>
              </a:pPr>
              <a:r>
                <a:rPr lang="it-IT" sz="4000" dirty="0">
                  <a:solidFill>
                    <a:schemeClr val="tx1">
                      <a:lumMod val="65000"/>
                      <a:lumOff val="35000"/>
                    </a:schemeClr>
                  </a:solidFill>
                  <a:effectLst>
                    <a:outerShdw dist="50800" dir="2700000" algn="tl" rotWithShape="0">
                      <a:prstClr val="black">
                        <a:alpha val="20000"/>
                      </a:prstClr>
                    </a:outerShdw>
                  </a:effectLst>
                  <a:latin typeface="Pokemon Fire Red" pitchFamily="2" charset="0"/>
                </a:rPr>
                <a:t>Il crossover è un operatore genetico fondamentale che permette di combinare le informazioni genetiche provenienti da due genitori selezionati per generare una prole con caratteristiche derivate da entrambi i genitori.</a:t>
              </a:r>
              <a:endParaRPr lang="en-GB" sz="4000" dirty="0">
                <a:solidFill>
                  <a:schemeClr val="tx1">
                    <a:lumMod val="65000"/>
                    <a:lumOff val="35000"/>
                  </a:schemeClr>
                </a:solidFill>
                <a:effectLst>
                  <a:outerShdw dist="50800" dir="2700000" algn="tl" rotWithShape="0">
                    <a:prstClr val="black">
                      <a:alpha val="20000"/>
                    </a:prstClr>
                  </a:outerShdw>
                </a:effectLst>
                <a:latin typeface="Pokemon Fire Red" pitchFamily="2" charset="0"/>
              </a:endParaRPr>
            </a:p>
          </p:txBody>
        </p:sp>
      </p:grpSp>
    </p:spTree>
    <p:extLst>
      <p:ext uri="{BB962C8B-B14F-4D97-AF65-F5344CB8AC3E}">
        <p14:creationId xmlns:p14="http://schemas.microsoft.com/office/powerpoint/2010/main" val="28331876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par>
                                <p:cTn id="9" presetID="2" presetClass="entr" presetSubtype="1"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EC3CB23-069D-C9CD-618B-EECF57955AAD}"/>
            </a:ext>
          </a:extLst>
        </p:cNvPr>
        <p:cNvGrpSpPr/>
        <p:nvPr/>
      </p:nvGrpSpPr>
      <p:grpSpPr>
        <a:xfrm>
          <a:off x="0" y="0"/>
          <a:ext cx="0" cy="0"/>
          <a:chOff x="0" y="0"/>
          <a:chExt cx="0" cy="0"/>
        </a:xfrm>
      </p:grpSpPr>
      <p:grpSp>
        <p:nvGrpSpPr>
          <p:cNvPr id="19" name="Group 3">
            <a:extLst>
              <a:ext uri="{FF2B5EF4-FFF2-40B4-BE49-F238E27FC236}">
                <a16:creationId xmlns:a16="http://schemas.microsoft.com/office/drawing/2014/main" id="{4D2DBF2A-500A-9D12-7CFB-70F38C259959}"/>
              </a:ext>
            </a:extLst>
          </p:cNvPr>
          <p:cNvGrpSpPr/>
          <p:nvPr/>
        </p:nvGrpSpPr>
        <p:grpSpPr>
          <a:xfrm>
            <a:off x="370254" y="332932"/>
            <a:ext cx="3255854" cy="686976"/>
            <a:chOff x="217854" y="180532"/>
            <a:chExt cx="3255854" cy="686976"/>
          </a:xfrm>
        </p:grpSpPr>
        <p:pic>
          <p:nvPicPr>
            <p:cNvPr id="21" name="Picture 4" descr="A rectangular frame with a white background&#10;&#10;Description automatically generated">
              <a:extLst>
                <a:ext uri="{FF2B5EF4-FFF2-40B4-BE49-F238E27FC236}">
                  <a16:creationId xmlns:a16="http://schemas.microsoft.com/office/drawing/2014/main" id="{3505773C-6603-F27E-81C0-755E3F55C04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7854" y="196067"/>
              <a:ext cx="3255854" cy="671441"/>
            </a:xfrm>
            <a:prstGeom prst="rect">
              <a:avLst/>
            </a:prstGeom>
          </p:spPr>
        </p:pic>
        <p:sp>
          <p:nvSpPr>
            <p:cNvPr id="23" name="Text Placeholder 10">
              <a:extLst>
                <a:ext uri="{FF2B5EF4-FFF2-40B4-BE49-F238E27FC236}">
                  <a16:creationId xmlns:a16="http://schemas.microsoft.com/office/drawing/2014/main" id="{63B07071-7594-0D3E-89F4-F3197F4D7821}"/>
                </a:ext>
              </a:extLst>
            </p:cNvPr>
            <p:cNvSpPr txBox="1">
              <a:spLocks/>
            </p:cNvSpPr>
            <p:nvPr/>
          </p:nvSpPr>
          <p:spPr>
            <a:xfrm>
              <a:off x="325072" y="180532"/>
              <a:ext cx="3041416" cy="60872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600" b="1" dirty="0">
                  <a:solidFill>
                    <a:schemeClr val="tx1">
                      <a:lumMod val="65000"/>
                      <a:lumOff val="35000"/>
                    </a:schemeClr>
                  </a:solidFill>
                </a:rPr>
                <a:t>CROSSOVER</a:t>
              </a:r>
            </a:p>
          </p:txBody>
        </p:sp>
      </p:grpSp>
      <p:grpSp>
        <p:nvGrpSpPr>
          <p:cNvPr id="41" name="Group 40">
            <a:extLst>
              <a:ext uri="{FF2B5EF4-FFF2-40B4-BE49-F238E27FC236}">
                <a16:creationId xmlns:a16="http://schemas.microsoft.com/office/drawing/2014/main" id="{7F697937-7384-AC63-090F-1FBA3617AD3F}"/>
              </a:ext>
            </a:extLst>
          </p:cNvPr>
          <p:cNvGrpSpPr/>
          <p:nvPr/>
        </p:nvGrpSpPr>
        <p:grpSpPr>
          <a:xfrm>
            <a:off x="-3460376" y="-8646449"/>
            <a:ext cx="15652376" cy="16616416"/>
            <a:chOff x="0" y="-6084913"/>
            <a:chExt cx="12192000" cy="12942913"/>
          </a:xfrm>
        </p:grpSpPr>
        <p:pic>
          <p:nvPicPr>
            <p:cNvPr id="7" name="Picture 6" descr="A video game screen with trees and a river&#10;&#10;Description automatically generated">
              <a:extLst>
                <a:ext uri="{FF2B5EF4-FFF2-40B4-BE49-F238E27FC236}">
                  <a16:creationId xmlns:a16="http://schemas.microsoft.com/office/drawing/2014/main" id="{3A9D5115-A8DE-9A1A-371A-277B697F6C5A}"/>
                </a:ext>
              </a:extLst>
            </p:cNvPr>
            <p:cNvPicPr>
              <a:picLocks noChangeAspect="1"/>
            </p:cNvPicPr>
            <p:nvPr/>
          </p:nvPicPr>
          <p:blipFill rotWithShape="1">
            <a:blip r:embed="rId4"/>
            <a:srcRect b="2195"/>
            <a:stretch/>
          </p:blipFill>
          <p:spPr>
            <a:xfrm>
              <a:off x="0" y="-6084913"/>
              <a:ext cx="12192000" cy="12942913"/>
            </a:xfrm>
            <a:prstGeom prst="rect">
              <a:avLst/>
            </a:prstGeom>
          </p:spPr>
        </p:pic>
        <p:pic>
          <p:nvPicPr>
            <p:cNvPr id="18" name="Picture 17">
              <a:extLst>
                <a:ext uri="{FF2B5EF4-FFF2-40B4-BE49-F238E27FC236}">
                  <a16:creationId xmlns:a16="http://schemas.microsoft.com/office/drawing/2014/main" id="{24B221D4-F3FA-B6EE-56F8-E799C2DF25A4}"/>
                </a:ext>
              </a:extLst>
            </p:cNvPr>
            <p:cNvPicPr>
              <a:picLocks noChangeAspect="1"/>
            </p:cNvPicPr>
            <p:nvPr/>
          </p:nvPicPr>
          <p:blipFill>
            <a:blip r:embed="rId5"/>
            <a:srcRect/>
            <a:stretch/>
          </p:blipFill>
          <p:spPr>
            <a:xfrm>
              <a:off x="8565806" y="3634573"/>
              <a:ext cx="922047" cy="1047782"/>
            </a:xfrm>
            <a:prstGeom prst="rect">
              <a:avLst/>
            </a:prstGeom>
          </p:spPr>
        </p:pic>
        <p:pic>
          <p:nvPicPr>
            <p:cNvPr id="28" name="Picture 27">
              <a:extLst>
                <a:ext uri="{FF2B5EF4-FFF2-40B4-BE49-F238E27FC236}">
                  <a16:creationId xmlns:a16="http://schemas.microsoft.com/office/drawing/2014/main" id="{F7312AB5-8B05-D0FE-E951-36E69279781D}"/>
                </a:ext>
              </a:extLst>
            </p:cNvPr>
            <p:cNvPicPr>
              <a:picLocks noChangeAspect="1"/>
            </p:cNvPicPr>
            <p:nvPr/>
          </p:nvPicPr>
          <p:blipFill>
            <a:blip r:embed="rId6"/>
            <a:srcRect/>
            <a:stretch/>
          </p:blipFill>
          <p:spPr>
            <a:xfrm>
              <a:off x="6733280" y="2229457"/>
              <a:ext cx="1080000" cy="1005517"/>
            </a:xfrm>
            <a:prstGeom prst="rect">
              <a:avLst/>
            </a:prstGeom>
          </p:spPr>
        </p:pic>
        <p:sp>
          <p:nvSpPr>
            <p:cNvPr id="31" name="TextBox 30">
              <a:extLst>
                <a:ext uri="{FF2B5EF4-FFF2-40B4-BE49-F238E27FC236}">
                  <a16:creationId xmlns:a16="http://schemas.microsoft.com/office/drawing/2014/main" id="{08E0DE43-C15B-9547-C139-B4FC0C1E2766}"/>
                </a:ext>
              </a:extLst>
            </p:cNvPr>
            <p:cNvSpPr txBox="1"/>
            <p:nvPr/>
          </p:nvSpPr>
          <p:spPr>
            <a:xfrm>
              <a:off x="6314842" y="2948558"/>
              <a:ext cx="1916876" cy="551389"/>
            </a:xfrm>
            <a:prstGeom prst="rect">
              <a:avLst/>
            </a:prstGeom>
            <a:noFill/>
          </p:spPr>
          <p:txBody>
            <a:bodyPr wrap="none" rtlCol="0">
              <a:spAutoFit/>
            </a:bodyPr>
            <a:lstStyle/>
            <a:p>
              <a:pPr algn="ctr"/>
              <a:r>
                <a:rPr lang="en-GB" sz="4000" dirty="0" err="1">
                  <a:solidFill>
                    <a:schemeClr val="bg1"/>
                  </a:solidFill>
                  <a:effectLst>
                    <a:outerShdw dist="50800" dir="2700000" algn="tl" rotWithShape="0">
                      <a:prstClr val="black"/>
                    </a:outerShdw>
                  </a:effectLst>
                  <a:latin typeface="Pokemon Fire Red" pitchFamily="2" charset="0"/>
                </a:rPr>
                <a:t>RandomK</a:t>
              </a:r>
              <a:r>
                <a:rPr lang="en-GB" sz="4000" dirty="0">
                  <a:solidFill>
                    <a:schemeClr val="bg1"/>
                  </a:solidFill>
                  <a:effectLst>
                    <a:outerShdw dist="50800" dir="2700000" algn="tl" rotWithShape="0">
                      <a:prstClr val="black"/>
                    </a:outerShdw>
                  </a:effectLst>
                  <a:latin typeface="Pokemon Fire Red" pitchFamily="2" charset="0"/>
                </a:rPr>
                <a:t>-Point</a:t>
              </a:r>
            </a:p>
          </p:txBody>
        </p:sp>
        <p:sp>
          <p:nvSpPr>
            <p:cNvPr id="33" name="TextBox 32">
              <a:extLst>
                <a:ext uri="{FF2B5EF4-FFF2-40B4-BE49-F238E27FC236}">
                  <a16:creationId xmlns:a16="http://schemas.microsoft.com/office/drawing/2014/main" id="{C4FD487B-5DD5-410B-B601-FE1A6D616D47}"/>
                </a:ext>
              </a:extLst>
            </p:cNvPr>
            <p:cNvSpPr txBox="1"/>
            <p:nvPr/>
          </p:nvSpPr>
          <p:spPr>
            <a:xfrm>
              <a:off x="8505409" y="4496976"/>
              <a:ext cx="1042844" cy="551389"/>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K-Point</a:t>
              </a:r>
            </a:p>
          </p:txBody>
        </p:sp>
      </p:grpSp>
      <p:grpSp>
        <p:nvGrpSpPr>
          <p:cNvPr id="4" name="Group 41">
            <a:extLst>
              <a:ext uri="{FF2B5EF4-FFF2-40B4-BE49-F238E27FC236}">
                <a16:creationId xmlns:a16="http://schemas.microsoft.com/office/drawing/2014/main" id="{60A5EC4F-C19E-5BDF-14B1-E3B578B96DB5}"/>
              </a:ext>
            </a:extLst>
          </p:cNvPr>
          <p:cNvGrpSpPr/>
          <p:nvPr/>
        </p:nvGrpSpPr>
        <p:grpSpPr>
          <a:xfrm>
            <a:off x="1845780" y="7337537"/>
            <a:ext cx="8549639" cy="5492373"/>
            <a:chOff x="1821180" y="1042342"/>
            <a:chExt cx="8549639" cy="5492373"/>
          </a:xfrm>
        </p:grpSpPr>
        <p:pic>
          <p:nvPicPr>
            <p:cNvPr id="5" name="Picture 42">
              <a:extLst>
                <a:ext uri="{FF2B5EF4-FFF2-40B4-BE49-F238E27FC236}">
                  <a16:creationId xmlns:a16="http://schemas.microsoft.com/office/drawing/2014/main" id="{8C302D37-98D9-C48F-545F-A8EA22E34424}"/>
                </a:ext>
              </a:extLst>
            </p:cNvPr>
            <p:cNvPicPr>
              <a:picLocks noChangeAspect="1"/>
            </p:cNvPicPr>
            <p:nvPr/>
          </p:nvPicPr>
          <p:blipFill>
            <a:blip r:embed="rId7"/>
            <a:srcRect/>
            <a:stretch/>
          </p:blipFill>
          <p:spPr>
            <a:xfrm>
              <a:off x="1821180" y="1042342"/>
              <a:ext cx="8549639" cy="5492373"/>
            </a:xfrm>
            <a:prstGeom prst="rect">
              <a:avLst/>
            </a:prstGeom>
          </p:spPr>
        </p:pic>
        <p:sp>
          <p:nvSpPr>
            <p:cNvPr id="6" name="TextBox 43">
              <a:extLst>
                <a:ext uri="{FF2B5EF4-FFF2-40B4-BE49-F238E27FC236}">
                  <a16:creationId xmlns:a16="http://schemas.microsoft.com/office/drawing/2014/main" id="{02A37D40-C2CC-3DEF-4E6B-5F82D76DD7CD}"/>
                </a:ext>
              </a:extLst>
            </p:cNvPr>
            <p:cNvSpPr txBox="1"/>
            <p:nvPr/>
          </p:nvSpPr>
          <p:spPr>
            <a:xfrm>
              <a:off x="2265620" y="2078656"/>
              <a:ext cx="7886700" cy="3419743"/>
            </a:xfrm>
            <a:prstGeom prst="rect">
              <a:avLst/>
            </a:prstGeom>
            <a:noFill/>
          </p:spPr>
          <p:txBody>
            <a:bodyPr wrap="square" rtlCol="0">
              <a:noAutofit/>
            </a:bodyPr>
            <a:lstStyle/>
            <a:p>
              <a:pPr>
                <a:lnSpc>
                  <a:spcPct val="93000"/>
                </a:lnSpc>
              </a:pPr>
              <a:r>
                <a:rPr lang="it-IT" sz="4000" dirty="0">
                  <a:solidFill>
                    <a:schemeClr val="tx1">
                      <a:lumMod val="65000"/>
                      <a:lumOff val="35000"/>
                    </a:schemeClr>
                  </a:solidFill>
                  <a:effectLst>
                    <a:outerShdw dist="50800" dir="2700000" algn="tl" rotWithShape="0">
                      <a:prstClr val="black">
                        <a:alpha val="20000"/>
                      </a:prstClr>
                    </a:outerShdw>
                  </a:effectLst>
                  <a:latin typeface="Pokemon Fire Red" pitchFamily="2" charset="0"/>
                </a:rPr>
                <a:t>Il crossover è un operatore genetico fondamentale che permette di combinare le informazioni genetiche provenienti da due genitori selezionati per generare una prole con caratteristiche derivate da entrambi i genitori.</a:t>
              </a:r>
              <a:endParaRPr lang="en-GB" sz="4000" dirty="0">
                <a:solidFill>
                  <a:schemeClr val="tx1">
                    <a:lumMod val="65000"/>
                    <a:lumOff val="35000"/>
                  </a:schemeClr>
                </a:solidFill>
                <a:effectLst>
                  <a:outerShdw dist="50800" dir="2700000" algn="tl" rotWithShape="0">
                    <a:prstClr val="black">
                      <a:alpha val="20000"/>
                    </a:prstClr>
                  </a:outerShdw>
                </a:effectLst>
                <a:latin typeface="Pokemon Fire Red" pitchFamily="2" charset="0"/>
              </a:endParaRPr>
            </a:p>
          </p:txBody>
        </p:sp>
      </p:grpSp>
      <p:grpSp>
        <p:nvGrpSpPr>
          <p:cNvPr id="10" name="Group 18">
            <a:extLst>
              <a:ext uri="{FF2B5EF4-FFF2-40B4-BE49-F238E27FC236}">
                <a16:creationId xmlns:a16="http://schemas.microsoft.com/office/drawing/2014/main" id="{FC3C61A1-C49B-CFEE-756B-59738EFBE057}"/>
              </a:ext>
            </a:extLst>
          </p:cNvPr>
          <p:cNvGrpSpPr/>
          <p:nvPr/>
        </p:nvGrpSpPr>
        <p:grpSpPr>
          <a:xfrm>
            <a:off x="-11405" y="0"/>
            <a:ext cx="3485113" cy="6858000"/>
            <a:chOff x="-11405" y="0"/>
            <a:chExt cx="3485113" cy="6858000"/>
          </a:xfrm>
        </p:grpSpPr>
        <p:grpSp>
          <p:nvGrpSpPr>
            <p:cNvPr id="12" name="Group 3">
              <a:extLst>
                <a:ext uri="{FF2B5EF4-FFF2-40B4-BE49-F238E27FC236}">
                  <a16:creationId xmlns:a16="http://schemas.microsoft.com/office/drawing/2014/main" id="{A1992FA5-E77F-443C-EAD1-40C9C3170549}"/>
                </a:ext>
              </a:extLst>
            </p:cNvPr>
            <p:cNvGrpSpPr/>
            <p:nvPr/>
          </p:nvGrpSpPr>
          <p:grpSpPr>
            <a:xfrm>
              <a:off x="217854" y="180532"/>
              <a:ext cx="3255854" cy="686976"/>
              <a:chOff x="217854" y="180532"/>
              <a:chExt cx="3255854" cy="686976"/>
            </a:xfrm>
          </p:grpSpPr>
          <p:pic>
            <p:nvPicPr>
              <p:cNvPr id="20" name="Picture 4" descr="A rectangular frame with a white background&#10;&#10;Description automatically generated">
                <a:extLst>
                  <a:ext uri="{FF2B5EF4-FFF2-40B4-BE49-F238E27FC236}">
                    <a16:creationId xmlns:a16="http://schemas.microsoft.com/office/drawing/2014/main" id="{C65E5E70-85DF-05D3-45DC-E6687DB32E9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7854" y="196067"/>
                <a:ext cx="3255854" cy="671441"/>
              </a:xfrm>
              <a:prstGeom prst="rect">
                <a:avLst/>
              </a:prstGeom>
            </p:spPr>
          </p:pic>
          <p:sp>
            <p:nvSpPr>
              <p:cNvPr id="22" name="Text Placeholder 10">
                <a:extLst>
                  <a:ext uri="{FF2B5EF4-FFF2-40B4-BE49-F238E27FC236}">
                    <a16:creationId xmlns:a16="http://schemas.microsoft.com/office/drawing/2014/main" id="{4E946792-F702-EC58-D5C4-1D07DDA23A2D}"/>
                  </a:ext>
                </a:extLst>
              </p:cNvPr>
              <p:cNvSpPr txBox="1">
                <a:spLocks/>
              </p:cNvSpPr>
              <p:nvPr/>
            </p:nvSpPr>
            <p:spPr>
              <a:xfrm>
                <a:off x="325072" y="180532"/>
                <a:ext cx="3041416" cy="60872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600" b="1" dirty="0">
                    <a:solidFill>
                      <a:schemeClr val="tx1">
                        <a:lumMod val="65000"/>
                        <a:lumOff val="35000"/>
                      </a:schemeClr>
                    </a:solidFill>
                  </a:rPr>
                  <a:t>TEMPERATE FOREST</a:t>
                </a:r>
              </a:p>
            </p:txBody>
          </p:sp>
        </p:grpSp>
        <p:pic>
          <p:nvPicPr>
            <p:cNvPr id="13" name="Picture 2" descr="A screen shot of a video game&#10;&#10;Description automatically generated">
              <a:extLst>
                <a:ext uri="{FF2B5EF4-FFF2-40B4-BE49-F238E27FC236}">
                  <a16:creationId xmlns:a16="http://schemas.microsoft.com/office/drawing/2014/main" id="{0100F7F5-73BE-E929-3CB7-731FAC85FE10}"/>
                </a:ext>
              </a:extLst>
            </p:cNvPr>
            <p:cNvPicPr>
              <a:picLocks noChangeAspect="1"/>
            </p:cNvPicPr>
            <p:nvPr/>
          </p:nvPicPr>
          <p:blipFill>
            <a:blip r:embed="rId8"/>
            <a:stretch>
              <a:fillRect/>
            </a:stretch>
          </p:blipFill>
          <p:spPr>
            <a:xfrm>
              <a:off x="-11405" y="0"/>
              <a:ext cx="3441290" cy="6858000"/>
            </a:xfrm>
            <a:prstGeom prst="rect">
              <a:avLst/>
            </a:prstGeom>
            <a:solidFill>
              <a:srgbClr val="4F4F57"/>
            </a:solidFill>
          </p:spPr>
        </p:pic>
        <p:sp>
          <p:nvSpPr>
            <p:cNvPr id="14" name="TextBox 8">
              <a:extLst>
                <a:ext uri="{FF2B5EF4-FFF2-40B4-BE49-F238E27FC236}">
                  <a16:creationId xmlns:a16="http://schemas.microsoft.com/office/drawing/2014/main" id="{9595E558-D14B-2C45-C472-4814E3F1B1E4}"/>
                </a:ext>
              </a:extLst>
            </p:cNvPr>
            <p:cNvSpPr txBox="1"/>
            <p:nvPr/>
          </p:nvSpPr>
          <p:spPr>
            <a:xfrm>
              <a:off x="116944" y="3823539"/>
              <a:ext cx="3249543" cy="2354491"/>
            </a:xfrm>
            <a:prstGeom prst="rect">
              <a:avLst/>
            </a:prstGeom>
            <a:noFill/>
          </p:spPr>
          <p:txBody>
            <a:bodyPr wrap="square" rtlCol="0">
              <a:spAutoFit/>
            </a:bodyPr>
            <a:lstStyle/>
            <a:p>
              <a:pPr>
                <a:lnSpc>
                  <a:spcPct val="70000"/>
                </a:lnSpc>
              </a:pPr>
              <a:r>
                <a:rPr lang="it-IT" sz="3000" dirty="0">
                  <a:solidFill>
                    <a:schemeClr val="bg1"/>
                  </a:solidFill>
                  <a:effectLst>
                    <a:outerShdw dist="50800" dir="2700000" algn="tl" rotWithShape="0">
                      <a:prstClr val="black"/>
                    </a:outerShdw>
                  </a:effectLst>
                  <a:latin typeface="Pokemon Fire Red" pitchFamily="2" charset="0"/>
                </a:rPr>
                <a:t>La strategia </a:t>
              </a:r>
              <a:r>
                <a:rPr lang="it-IT" sz="3000" dirty="0" err="1">
                  <a:solidFill>
                    <a:schemeClr val="bg1"/>
                  </a:solidFill>
                  <a:effectLst>
                    <a:outerShdw dist="50800" dir="2700000" algn="tl" rotWithShape="0">
                      <a:prstClr val="black"/>
                    </a:outerShdw>
                  </a:effectLst>
                  <a:latin typeface="Pokemon Fire Red" pitchFamily="2" charset="0"/>
                </a:rPr>
                <a:t>RandomK</a:t>
              </a:r>
              <a:r>
                <a:rPr lang="it-IT" sz="3000" dirty="0">
                  <a:solidFill>
                    <a:schemeClr val="bg1"/>
                  </a:solidFill>
                  <a:effectLst>
                    <a:outerShdw dist="50800" dir="2700000" algn="tl" rotWithShape="0">
                      <a:prstClr val="black"/>
                    </a:outerShdw>
                  </a:effectLst>
                  <a:latin typeface="Pokemon Fire Red" pitchFamily="2" charset="0"/>
                </a:rPr>
                <a:t>-Point utilizza un approccio simile al K-Point, ma il punto di crossover </a:t>
              </a:r>
              <a:r>
                <a:rPr lang="it-IT" sz="3000" dirty="0" err="1">
                  <a:solidFill>
                    <a:schemeClr val="bg1"/>
                  </a:solidFill>
                  <a:effectLst>
                    <a:outerShdw dist="50800" dir="2700000" algn="tl" rotWithShape="0">
                      <a:prstClr val="black"/>
                    </a:outerShdw>
                  </a:effectLst>
                  <a:latin typeface="Pokemon Fire Red" pitchFamily="2" charset="0"/>
                </a:rPr>
                <a:t>e’</a:t>
              </a:r>
              <a:r>
                <a:rPr lang="it-IT" sz="3000" dirty="0">
                  <a:solidFill>
                    <a:schemeClr val="bg1"/>
                  </a:solidFill>
                  <a:effectLst>
                    <a:outerShdw dist="50800" dir="2700000" algn="tl" rotWithShape="0">
                      <a:prstClr val="black"/>
                    </a:outerShdw>
                  </a:effectLst>
                  <a:latin typeface="Pokemon Fire Red" pitchFamily="2" charset="0"/>
                </a:rPr>
                <a:t> selezionato casualmente lungo la lunghezza dei cromosomi genitori.</a:t>
              </a:r>
              <a:endParaRPr lang="en-GB" sz="3000" dirty="0">
                <a:solidFill>
                  <a:schemeClr val="bg1"/>
                </a:solidFill>
                <a:effectLst>
                  <a:outerShdw dist="50800" dir="2700000" algn="tl" rotWithShape="0">
                    <a:prstClr val="black"/>
                  </a:outerShdw>
                </a:effectLst>
                <a:latin typeface="Pokemon Fire Red" pitchFamily="2" charset="0"/>
              </a:endParaRPr>
            </a:p>
          </p:txBody>
        </p:sp>
        <p:pic>
          <p:nvPicPr>
            <p:cNvPr id="17" name="Picture 16">
              <a:extLst>
                <a:ext uri="{FF2B5EF4-FFF2-40B4-BE49-F238E27FC236}">
                  <a16:creationId xmlns:a16="http://schemas.microsoft.com/office/drawing/2014/main" id="{929AFD65-0620-4C09-C31D-07CE07D78F14}"/>
                </a:ext>
              </a:extLst>
            </p:cNvPr>
            <p:cNvPicPr>
              <a:picLocks noChangeAspect="1"/>
            </p:cNvPicPr>
            <p:nvPr/>
          </p:nvPicPr>
          <p:blipFill>
            <a:blip r:embed="rId9"/>
            <a:srcRect/>
            <a:stretch/>
          </p:blipFill>
          <p:spPr>
            <a:xfrm>
              <a:off x="193027" y="477147"/>
              <a:ext cx="3041415" cy="3041415"/>
            </a:xfrm>
            <a:prstGeom prst="rect">
              <a:avLst/>
            </a:prstGeom>
          </p:spPr>
        </p:pic>
      </p:grpSp>
    </p:spTree>
    <p:extLst>
      <p:ext uri="{BB962C8B-B14F-4D97-AF65-F5344CB8AC3E}">
        <p14:creationId xmlns:p14="http://schemas.microsoft.com/office/powerpoint/2010/main" val="3620116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p:tgtEl>
                                          <p:spTgt spid="10"/>
                                        </p:tgtEl>
                                        <p:attrNameLst>
                                          <p:attrName>ppt_x</p:attrName>
                                        </p:attrNameLst>
                                      </p:cBhvr>
                                      <p:tavLst>
                                        <p:tav tm="0">
                                          <p:val>
                                            <p:strVal val="#ppt_x-#ppt_w*1.125000"/>
                                          </p:val>
                                        </p:tav>
                                        <p:tav tm="100000">
                                          <p:val>
                                            <p:strVal val="#ppt_x"/>
                                          </p:val>
                                        </p:tav>
                                      </p:tavLst>
                                    </p:anim>
                                    <p:animEffect transition="in" filter="wipe(right)">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11D237-329D-FC3C-339E-2930FB99D96C}"/>
              </a:ext>
            </a:extLst>
          </p:cNvPr>
          <p:cNvSpPr>
            <a:spLocks noGrp="1"/>
          </p:cNvSpPr>
          <p:nvPr>
            <p:ph type="body" sz="quarter" idx="3"/>
          </p:nvPr>
        </p:nvSpPr>
        <p:spPr/>
        <p:txBody>
          <a:bodyPr/>
          <a:lstStyle/>
          <a:p>
            <a:r>
              <a:rPr lang="it-IT" sz="4000" dirty="0">
                <a:effectLst>
                  <a:outerShdw dist="63500" dir="2700000" algn="tl" rotWithShape="0">
                    <a:prstClr val="black">
                      <a:alpha val="15000"/>
                    </a:prstClr>
                  </a:outerShdw>
                </a:effectLst>
              </a:rPr>
              <a:t>Attraverso l'analisi delle caratteristiche e delle </a:t>
            </a:r>
            <a:r>
              <a:rPr lang="it-IT" sz="4000" dirty="0" err="1">
                <a:effectLst>
                  <a:outerShdw dist="63500" dir="2700000" algn="tl" rotWithShape="0">
                    <a:prstClr val="black">
                      <a:alpha val="15000"/>
                    </a:prstClr>
                  </a:outerShdw>
                </a:effectLst>
              </a:rPr>
              <a:t>abilita’</a:t>
            </a:r>
            <a:r>
              <a:rPr lang="it-IT" sz="4000" dirty="0">
                <a:effectLst>
                  <a:outerShdw dist="63500" dir="2700000" algn="tl" rotWithShape="0">
                    <a:prstClr val="black">
                      <a:alpha val="15000"/>
                    </a:prstClr>
                  </a:outerShdw>
                </a:effectLst>
              </a:rPr>
              <a:t> dei Pokémon, cerchiamo di sviluppare un modello predittivo per determinare il vincitore di un confronto.</a:t>
            </a:r>
            <a:endParaRPr lang="en-GB" sz="4000" dirty="0">
              <a:effectLst>
                <a:outerShdw dist="63500" dir="2700000" algn="tl" rotWithShape="0">
                  <a:prstClr val="black">
                    <a:alpha val="15000"/>
                  </a:prstClr>
                </a:outerShdw>
              </a:effectLst>
            </a:endParaRPr>
          </a:p>
        </p:txBody>
      </p:sp>
    </p:spTree>
    <p:extLst>
      <p:ext uri="{BB962C8B-B14F-4D97-AF65-F5344CB8AC3E}">
        <p14:creationId xmlns:p14="http://schemas.microsoft.com/office/powerpoint/2010/main" val="561363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iterate type="lt">
                                    <p:tmPct val="5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3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7C90275-06E7-63F0-6C24-A417F7FF9BE3}"/>
              </a:ext>
            </a:extLst>
          </p:cNvPr>
          <p:cNvGrpSpPr/>
          <p:nvPr/>
        </p:nvGrpSpPr>
        <p:grpSpPr>
          <a:xfrm>
            <a:off x="0" y="0"/>
            <a:ext cx="12192000" cy="9436099"/>
            <a:chOff x="0" y="0"/>
            <a:chExt cx="12192000" cy="9436099"/>
          </a:xfrm>
        </p:grpSpPr>
        <p:pic>
          <p:nvPicPr>
            <p:cNvPr id="6" name="Picture 5" descr="A video game screen shot of a game&#10;&#10;Description automatically generated">
              <a:extLst>
                <a:ext uri="{FF2B5EF4-FFF2-40B4-BE49-F238E27FC236}">
                  <a16:creationId xmlns:a16="http://schemas.microsoft.com/office/drawing/2014/main" id="{880D36D5-9413-98F9-2984-021BC505BBD4}"/>
                </a:ext>
              </a:extLst>
            </p:cNvPr>
            <p:cNvPicPr>
              <a:picLocks noChangeAspect="1"/>
            </p:cNvPicPr>
            <p:nvPr/>
          </p:nvPicPr>
          <p:blipFill>
            <a:blip r:embed="rId3"/>
            <a:stretch>
              <a:fillRect/>
            </a:stretch>
          </p:blipFill>
          <p:spPr>
            <a:xfrm>
              <a:off x="0" y="0"/>
              <a:ext cx="12192000" cy="9436099"/>
            </a:xfrm>
            <a:prstGeom prst="rect">
              <a:avLst/>
            </a:prstGeom>
          </p:spPr>
        </p:pic>
        <p:pic>
          <p:nvPicPr>
            <p:cNvPr id="21" name="Picture 20">
              <a:extLst>
                <a:ext uri="{FF2B5EF4-FFF2-40B4-BE49-F238E27FC236}">
                  <a16:creationId xmlns:a16="http://schemas.microsoft.com/office/drawing/2014/main" id="{65E3B316-89A0-1F75-28FD-E4FC6C94F818}"/>
                </a:ext>
              </a:extLst>
            </p:cNvPr>
            <p:cNvPicPr>
              <a:picLocks noChangeAspect="1"/>
            </p:cNvPicPr>
            <p:nvPr/>
          </p:nvPicPr>
          <p:blipFill>
            <a:blip r:embed="rId4"/>
            <a:srcRect/>
            <a:stretch/>
          </p:blipFill>
          <p:spPr>
            <a:xfrm>
              <a:off x="6481235" y="3221822"/>
              <a:ext cx="732919" cy="892250"/>
            </a:xfrm>
            <a:prstGeom prst="rect">
              <a:avLst/>
            </a:prstGeom>
          </p:spPr>
        </p:pic>
        <p:sp>
          <p:nvSpPr>
            <p:cNvPr id="29" name="TextBox 28">
              <a:extLst>
                <a:ext uri="{FF2B5EF4-FFF2-40B4-BE49-F238E27FC236}">
                  <a16:creationId xmlns:a16="http://schemas.microsoft.com/office/drawing/2014/main" id="{2D6A3870-9CA3-6AA5-3D42-A5FBF8F93047}"/>
                </a:ext>
              </a:extLst>
            </p:cNvPr>
            <p:cNvSpPr txBox="1"/>
            <p:nvPr/>
          </p:nvSpPr>
          <p:spPr>
            <a:xfrm>
              <a:off x="6057847" y="3954898"/>
              <a:ext cx="1659429" cy="1323439"/>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Random</a:t>
              </a:r>
            </a:p>
            <a:p>
              <a:pPr algn="ctr"/>
              <a:r>
                <a:rPr lang="en-GB" sz="4000" dirty="0">
                  <a:solidFill>
                    <a:schemeClr val="bg1"/>
                  </a:solidFill>
                  <a:effectLst>
                    <a:outerShdw dist="50800" dir="2700000" algn="tl" rotWithShape="0">
                      <a:prstClr val="black"/>
                    </a:outerShdw>
                  </a:effectLst>
                  <a:latin typeface="Pokemon Fire Red" pitchFamily="2" charset="0"/>
                </a:rPr>
                <a:t>Resetting</a:t>
              </a:r>
            </a:p>
          </p:txBody>
        </p:sp>
      </p:grpSp>
      <p:grpSp>
        <p:nvGrpSpPr>
          <p:cNvPr id="2" name="Group 1">
            <a:extLst>
              <a:ext uri="{FF2B5EF4-FFF2-40B4-BE49-F238E27FC236}">
                <a16:creationId xmlns:a16="http://schemas.microsoft.com/office/drawing/2014/main" id="{C36C330F-546A-F1E4-CEE8-2A633741CE92}"/>
              </a:ext>
            </a:extLst>
          </p:cNvPr>
          <p:cNvGrpSpPr/>
          <p:nvPr/>
        </p:nvGrpSpPr>
        <p:grpSpPr>
          <a:xfrm>
            <a:off x="217854" y="180532"/>
            <a:ext cx="3255854" cy="686976"/>
            <a:chOff x="217854" y="180532"/>
            <a:chExt cx="3255854" cy="686976"/>
          </a:xfrm>
        </p:grpSpPr>
        <p:pic>
          <p:nvPicPr>
            <p:cNvPr id="10" name="Picture 9" descr="A rectangular frame with a white background&#10;&#10;Description automatically generated">
              <a:extLst>
                <a:ext uri="{FF2B5EF4-FFF2-40B4-BE49-F238E27FC236}">
                  <a16:creationId xmlns:a16="http://schemas.microsoft.com/office/drawing/2014/main" id="{7CE802AA-7790-CEE5-936A-5DE1E729ED3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17854" y="196067"/>
              <a:ext cx="3255854" cy="671441"/>
            </a:xfrm>
            <a:prstGeom prst="rect">
              <a:avLst/>
            </a:prstGeom>
          </p:spPr>
        </p:pic>
        <p:sp>
          <p:nvSpPr>
            <p:cNvPr id="11" name="Text Placeholder 10">
              <a:extLst>
                <a:ext uri="{FF2B5EF4-FFF2-40B4-BE49-F238E27FC236}">
                  <a16:creationId xmlns:a16="http://schemas.microsoft.com/office/drawing/2014/main" id="{62334E42-9C8C-CE46-D3E7-3655BC25318F}"/>
                </a:ext>
              </a:extLst>
            </p:cNvPr>
            <p:cNvSpPr txBox="1">
              <a:spLocks/>
            </p:cNvSpPr>
            <p:nvPr/>
          </p:nvSpPr>
          <p:spPr>
            <a:xfrm>
              <a:off x="325072" y="180532"/>
              <a:ext cx="3041416" cy="60872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600" b="1" dirty="0">
                  <a:solidFill>
                    <a:schemeClr val="tx1">
                      <a:lumMod val="65000"/>
                      <a:lumOff val="35000"/>
                    </a:schemeClr>
                  </a:solidFill>
                </a:rPr>
                <a:t>MUTAZIONE</a:t>
              </a:r>
            </a:p>
          </p:txBody>
        </p:sp>
      </p:grpSp>
      <p:grpSp>
        <p:nvGrpSpPr>
          <p:cNvPr id="8" name="Group 7">
            <a:extLst>
              <a:ext uri="{FF2B5EF4-FFF2-40B4-BE49-F238E27FC236}">
                <a16:creationId xmlns:a16="http://schemas.microsoft.com/office/drawing/2014/main" id="{183F4887-06F1-3280-74A0-507D16B051FC}"/>
              </a:ext>
            </a:extLst>
          </p:cNvPr>
          <p:cNvGrpSpPr/>
          <p:nvPr/>
        </p:nvGrpSpPr>
        <p:grpSpPr>
          <a:xfrm>
            <a:off x="1821180" y="7200507"/>
            <a:ext cx="8549640" cy="5492374"/>
            <a:chOff x="1821180" y="1042342"/>
            <a:chExt cx="8549640" cy="5492374"/>
          </a:xfrm>
        </p:grpSpPr>
        <p:pic>
          <p:nvPicPr>
            <p:cNvPr id="4" name="Picture 3" descr="A green square with a cartoon cat and flowers&#10;&#10;Description automatically generated">
              <a:extLst>
                <a:ext uri="{FF2B5EF4-FFF2-40B4-BE49-F238E27FC236}">
                  <a16:creationId xmlns:a16="http://schemas.microsoft.com/office/drawing/2014/main" id="{34C67B3D-AC95-C615-02D0-9155C333CEB5}"/>
                </a:ext>
              </a:extLst>
            </p:cNvPr>
            <p:cNvPicPr>
              <a:picLocks noChangeAspect="1"/>
            </p:cNvPicPr>
            <p:nvPr/>
          </p:nvPicPr>
          <p:blipFill>
            <a:blip r:embed="rId6"/>
            <a:stretch>
              <a:fillRect/>
            </a:stretch>
          </p:blipFill>
          <p:spPr>
            <a:xfrm>
              <a:off x="1821180" y="1042342"/>
              <a:ext cx="8549640" cy="5492374"/>
            </a:xfrm>
            <a:prstGeom prst="rect">
              <a:avLst/>
            </a:prstGeom>
          </p:spPr>
        </p:pic>
        <p:sp>
          <p:nvSpPr>
            <p:cNvPr id="7" name="Rectangle 6">
              <a:extLst>
                <a:ext uri="{FF2B5EF4-FFF2-40B4-BE49-F238E27FC236}">
                  <a16:creationId xmlns:a16="http://schemas.microsoft.com/office/drawing/2014/main" id="{F6B4A0FD-8216-FB84-C6B1-08058F998951}"/>
                </a:ext>
              </a:extLst>
            </p:cNvPr>
            <p:cNvSpPr/>
            <p:nvPr/>
          </p:nvSpPr>
          <p:spPr>
            <a:xfrm>
              <a:off x="2139549" y="1947508"/>
              <a:ext cx="7910352" cy="3086056"/>
            </a:xfrm>
            <a:prstGeom prst="rect">
              <a:avLst/>
            </a:prstGeom>
            <a:solidFill>
              <a:srgbClr val="8880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0413705F-4985-592C-1796-E4C8FD46ADC9}"/>
                </a:ext>
              </a:extLst>
            </p:cNvPr>
            <p:cNvSpPr txBox="1"/>
            <p:nvPr/>
          </p:nvSpPr>
          <p:spPr>
            <a:xfrm>
              <a:off x="2285941" y="1972010"/>
              <a:ext cx="7763960" cy="3419743"/>
            </a:xfrm>
            <a:prstGeom prst="rect">
              <a:avLst/>
            </a:prstGeom>
            <a:noFill/>
          </p:spPr>
          <p:txBody>
            <a:bodyPr wrap="square" rtlCol="0">
              <a:noAutofit/>
            </a:bodyPr>
            <a:lstStyle/>
            <a:p>
              <a:pPr>
                <a:lnSpc>
                  <a:spcPct val="80000"/>
                </a:lnSpc>
              </a:pPr>
              <a:r>
                <a:rPr lang="it-IT" sz="4200" dirty="0">
                  <a:solidFill>
                    <a:schemeClr val="bg1"/>
                  </a:solidFill>
                  <a:effectLst>
                    <a:outerShdw dist="50800" dir="2700000" algn="tl" rotWithShape="0">
                      <a:prstClr val="black">
                        <a:alpha val="70000"/>
                      </a:prstClr>
                    </a:outerShdw>
                  </a:effectLst>
                  <a:latin typeface="Pokemon Fire Red" pitchFamily="2" charset="0"/>
                </a:rPr>
                <a:t>La mutazione </a:t>
              </a:r>
              <a:r>
                <a:rPr lang="it-IT" sz="4200" dirty="0" err="1">
                  <a:solidFill>
                    <a:schemeClr val="bg1"/>
                  </a:solidFill>
                  <a:effectLst>
                    <a:outerShdw dist="50800" dir="2700000" algn="tl" rotWithShape="0">
                      <a:prstClr val="black">
                        <a:alpha val="70000"/>
                      </a:prstClr>
                    </a:outerShdw>
                  </a:effectLst>
                  <a:latin typeface="Pokemon Fire Red" pitchFamily="2" charset="0"/>
                </a:rPr>
                <a:t>e’</a:t>
              </a:r>
              <a:r>
                <a:rPr lang="it-IT" sz="4200" dirty="0">
                  <a:solidFill>
                    <a:schemeClr val="bg1"/>
                  </a:solidFill>
                  <a:effectLst>
                    <a:outerShdw dist="50800" dir="2700000" algn="tl" rotWithShape="0">
                      <a:prstClr val="black">
                        <a:alpha val="70000"/>
                      </a:prstClr>
                    </a:outerShdw>
                  </a:effectLst>
                  <a:latin typeface="Pokemon Fire Red" pitchFamily="2" charset="0"/>
                </a:rPr>
                <a:t> un altro operatore genetico essenziale all'interno degli algoritmi genetici, il cui compito </a:t>
              </a:r>
              <a:r>
                <a:rPr lang="it-IT" sz="4200" dirty="0" err="1">
                  <a:solidFill>
                    <a:schemeClr val="bg1"/>
                  </a:solidFill>
                  <a:effectLst>
                    <a:outerShdw dist="50800" dir="2700000" algn="tl" rotWithShape="0">
                      <a:prstClr val="black">
                        <a:alpha val="70000"/>
                      </a:prstClr>
                    </a:outerShdw>
                  </a:effectLst>
                  <a:latin typeface="Pokemon Fire Red" pitchFamily="2" charset="0"/>
                </a:rPr>
                <a:t>e’</a:t>
              </a:r>
              <a:r>
                <a:rPr lang="it-IT" sz="4200" dirty="0">
                  <a:solidFill>
                    <a:schemeClr val="bg1"/>
                  </a:solidFill>
                  <a:effectLst>
                    <a:outerShdw dist="50800" dir="2700000" algn="tl" rotWithShape="0">
                      <a:prstClr val="black">
                        <a:alpha val="70000"/>
                      </a:prstClr>
                    </a:outerShdw>
                  </a:effectLst>
                  <a:latin typeface="Pokemon Fire Red" pitchFamily="2" charset="0"/>
                </a:rPr>
                <a:t> introdurre variazioni casuali nei genotipi degli individui della popolazione.</a:t>
              </a:r>
              <a:endParaRPr lang="en-GB" sz="4200" dirty="0">
                <a:solidFill>
                  <a:schemeClr val="bg1"/>
                </a:solidFill>
                <a:effectLst>
                  <a:outerShdw dist="50800" dir="2700000" algn="tl" rotWithShape="0">
                    <a:prstClr val="black">
                      <a:alpha val="70000"/>
                    </a:prstClr>
                  </a:outerShdw>
                </a:effectLst>
                <a:latin typeface="Pokemon Fire Red" pitchFamily="2" charset="0"/>
              </a:endParaRPr>
            </a:p>
          </p:txBody>
        </p:sp>
      </p:grpSp>
    </p:spTree>
    <p:extLst>
      <p:ext uri="{BB962C8B-B14F-4D97-AF65-F5344CB8AC3E}">
        <p14:creationId xmlns:p14="http://schemas.microsoft.com/office/powerpoint/2010/main" val="359902047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 -0.36551 L 0 -2.96296E-6 " pathEditMode="relative" rAng="0" ptsTypes="AA">
                                          <p:cBhvr>
                                            <p:cTn id="6" dur="3000" fill="hold"/>
                                            <p:tgtEl>
                                              <p:spTgt spid="12"/>
                                            </p:tgtEl>
                                            <p:attrNameLst>
                                              <p:attrName>ppt_x</p:attrName>
                                              <p:attrName>ppt_y</p:attrName>
                                            </p:attrNameLst>
                                          </p:cBhvr>
                                          <p:rCtr x="0" y="17963"/>
                                        </p:animMotion>
                                      </p:childTnLst>
                                    </p:cTn>
                                  </p:par>
                                  <p:par>
                                    <p:cTn id="7" presetID="2" presetClass="entr" presetSubtype="1"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cBhvr additive="base">
                                            <p:cTn id="9" dur="500" fill="hold"/>
                                            <p:tgtEl>
                                              <p:spTgt spid="2"/>
                                            </p:tgtEl>
                                            <p:attrNameLst>
                                              <p:attrName>ppt_x</p:attrName>
                                            </p:attrNameLst>
                                          </p:cBhvr>
                                          <p:tavLst>
                                            <p:tav tm="0">
                                              <p:val>
                                                <p:strVal val="#ppt_x"/>
                                              </p:val>
                                            </p:tav>
                                            <p:tav tm="100000">
                                              <p:val>
                                                <p:strVal val="#ppt_x"/>
                                              </p:val>
                                            </p:tav>
                                          </p:tavLst>
                                        </p:anim>
                                        <p:anim calcmode="lin" valueType="num">
                                          <p:cBhvr additive="base">
                                            <p:cTn id="10"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fill="hold" nodeType="clickEffect" p14:presetBounceEnd="50000">
                                      <p:stCondLst>
                                        <p:cond delay="0"/>
                                      </p:stCondLst>
                                      <p:childTnLst>
                                        <p:animMotion origin="layout" path="M 0 -2.96296E-6 L -0.00612 -0.88865 " pathEditMode="relative" rAng="0" ptsTypes="AA" p14:bounceEnd="50000">
                                          <p:cBhvr>
                                            <p:cTn id="14" dur="2000" fill="hold"/>
                                            <p:tgtEl>
                                              <p:spTgt spid="8"/>
                                            </p:tgtEl>
                                            <p:attrNameLst>
                                              <p:attrName>ppt_x</p:attrName>
                                              <p:attrName>ppt_y</p:attrName>
                                            </p:attrNameLst>
                                          </p:cBhvr>
                                          <p:rCtr x="-313" y="-44444"/>
                                        </p:animMotion>
                                      </p:childTnLst>
                                    </p:cTn>
                                  </p:par>
                                  <p:par>
                                    <p:cTn id="15" presetID="9" presetClass="emph" presetSubtype="0" nodeType="withEffect">
                                      <p:stCondLst>
                                        <p:cond delay="0"/>
                                      </p:stCondLst>
                                      <p:childTnLst>
                                        <p:set>
                                          <p:cBhvr>
                                            <p:cTn id="16" dur="indefinite"/>
                                            <p:tgtEl>
                                              <p:spTgt spid="12"/>
                                            </p:tgtEl>
                                            <p:attrNameLst>
                                              <p:attrName>style.opacity</p:attrName>
                                            </p:attrNameLst>
                                          </p:cBhvr>
                                          <p:to>
                                            <p:strVal val="0.5"/>
                                          </p:to>
                                        </p:set>
                                        <p:animEffect filter="image" prLst="opacity: 0.5">
                                          <p:cBhvr rctx="IE">
                                            <p:cTn id="17" dur="indefinite"/>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 -0.36551 L 0 -2.96296E-6 " pathEditMode="relative" rAng="0" ptsTypes="AA">
                                          <p:cBhvr>
                                            <p:cTn id="6" dur="3000" fill="hold"/>
                                            <p:tgtEl>
                                              <p:spTgt spid="12"/>
                                            </p:tgtEl>
                                            <p:attrNameLst>
                                              <p:attrName>ppt_x</p:attrName>
                                              <p:attrName>ppt_y</p:attrName>
                                            </p:attrNameLst>
                                          </p:cBhvr>
                                          <p:rCtr x="0" y="17963"/>
                                        </p:animMotion>
                                      </p:childTnLst>
                                    </p:cTn>
                                  </p:par>
                                  <p:par>
                                    <p:cTn id="7" presetID="2" presetClass="entr" presetSubtype="1"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cBhvr additive="base">
                                            <p:cTn id="9" dur="500" fill="hold"/>
                                            <p:tgtEl>
                                              <p:spTgt spid="2"/>
                                            </p:tgtEl>
                                            <p:attrNameLst>
                                              <p:attrName>ppt_x</p:attrName>
                                            </p:attrNameLst>
                                          </p:cBhvr>
                                          <p:tavLst>
                                            <p:tav tm="0">
                                              <p:val>
                                                <p:strVal val="#ppt_x"/>
                                              </p:val>
                                            </p:tav>
                                            <p:tav tm="100000">
                                              <p:val>
                                                <p:strVal val="#ppt_x"/>
                                              </p:val>
                                            </p:tav>
                                          </p:tavLst>
                                        </p:anim>
                                        <p:anim calcmode="lin" valueType="num">
                                          <p:cBhvr additive="base">
                                            <p:cTn id="10"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fill="hold" nodeType="clickEffect">
                                      <p:stCondLst>
                                        <p:cond delay="0"/>
                                      </p:stCondLst>
                                      <p:childTnLst>
                                        <p:animMotion origin="layout" path="M 0 -2.96296E-6 L -0.00612 -0.88865 " pathEditMode="relative" rAng="0" ptsTypes="AA">
                                          <p:cBhvr>
                                            <p:cTn id="14" dur="2000" fill="hold"/>
                                            <p:tgtEl>
                                              <p:spTgt spid="8"/>
                                            </p:tgtEl>
                                            <p:attrNameLst>
                                              <p:attrName>ppt_x</p:attrName>
                                              <p:attrName>ppt_y</p:attrName>
                                            </p:attrNameLst>
                                          </p:cBhvr>
                                          <p:rCtr x="-313" y="-44444"/>
                                        </p:animMotion>
                                      </p:childTnLst>
                                    </p:cTn>
                                  </p:par>
                                  <p:par>
                                    <p:cTn id="15" presetID="9" presetClass="emph" presetSubtype="0" nodeType="withEffect">
                                      <p:stCondLst>
                                        <p:cond delay="0"/>
                                      </p:stCondLst>
                                      <p:childTnLst>
                                        <p:set>
                                          <p:cBhvr>
                                            <p:cTn id="16" dur="indefinite"/>
                                            <p:tgtEl>
                                              <p:spTgt spid="12"/>
                                            </p:tgtEl>
                                            <p:attrNameLst>
                                              <p:attrName>style.opacity</p:attrName>
                                            </p:attrNameLst>
                                          </p:cBhvr>
                                          <p:to>
                                            <p:strVal val="0.5"/>
                                          </p:to>
                                        </p:set>
                                        <p:animEffect filter="image" prLst="opacity: 0.5">
                                          <p:cBhvr rctx="IE">
                                            <p:cTn id="17" dur="indefinite"/>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a:extLst>
            <a:ext uri="{FF2B5EF4-FFF2-40B4-BE49-F238E27FC236}">
              <a16:creationId xmlns:a16="http://schemas.microsoft.com/office/drawing/2014/main" id="{02633B1B-C66E-53D3-A29C-767F4B0FB372}"/>
            </a:ext>
          </a:extLst>
        </p:cNvPr>
        <p:cNvGrpSpPr/>
        <p:nvPr/>
      </p:nvGrpSpPr>
      <p:grpSpPr>
        <a:xfrm>
          <a:off x="0" y="0"/>
          <a:ext cx="0" cy="0"/>
          <a:chOff x="0" y="0"/>
          <a:chExt cx="0" cy="0"/>
        </a:xfrm>
      </p:grpSpPr>
      <p:grpSp>
        <p:nvGrpSpPr>
          <p:cNvPr id="54" name="Group 11">
            <a:extLst>
              <a:ext uri="{FF2B5EF4-FFF2-40B4-BE49-F238E27FC236}">
                <a16:creationId xmlns:a16="http://schemas.microsoft.com/office/drawing/2014/main" id="{6FE76B96-5E5F-F6D9-1855-FA40EB88BBE1}"/>
              </a:ext>
            </a:extLst>
          </p:cNvPr>
          <p:cNvGrpSpPr/>
          <p:nvPr/>
        </p:nvGrpSpPr>
        <p:grpSpPr>
          <a:xfrm>
            <a:off x="-5536182" y="-2880417"/>
            <a:ext cx="19635338" cy="15196932"/>
            <a:chOff x="0" y="0"/>
            <a:chExt cx="12192000" cy="9436099"/>
          </a:xfrm>
        </p:grpSpPr>
        <p:pic>
          <p:nvPicPr>
            <p:cNvPr id="55" name="Picture 5" descr="A video game screen shot of a game&#10;&#10;Description automatically generated">
              <a:extLst>
                <a:ext uri="{FF2B5EF4-FFF2-40B4-BE49-F238E27FC236}">
                  <a16:creationId xmlns:a16="http://schemas.microsoft.com/office/drawing/2014/main" id="{A52DBA6F-E883-D684-C0DF-DF34DF757741}"/>
                </a:ext>
              </a:extLst>
            </p:cNvPr>
            <p:cNvPicPr>
              <a:picLocks noChangeAspect="1"/>
            </p:cNvPicPr>
            <p:nvPr/>
          </p:nvPicPr>
          <p:blipFill>
            <a:blip r:embed="rId3"/>
            <a:stretch>
              <a:fillRect/>
            </a:stretch>
          </p:blipFill>
          <p:spPr>
            <a:xfrm>
              <a:off x="0" y="0"/>
              <a:ext cx="12192000" cy="9436099"/>
            </a:xfrm>
            <a:prstGeom prst="rect">
              <a:avLst/>
            </a:prstGeom>
          </p:spPr>
        </p:pic>
        <p:pic>
          <p:nvPicPr>
            <p:cNvPr id="60" name="Picture 20">
              <a:extLst>
                <a:ext uri="{FF2B5EF4-FFF2-40B4-BE49-F238E27FC236}">
                  <a16:creationId xmlns:a16="http://schemas.microsoft.com/office/drawing/2014/main" id="{28DB719B-3E00-2DC8-E2F0-EAAAA8CFB374}"/>
                </a:ext>
              </a:extLst>
            </p:cNvPr>
            <p:cNvPicPr>
              <a:picLocks noChangeAspect="1"/>
            </p:cNvPicPr>
            <p:nvPr/>
          </p:nvPicPr>
          <p:blipFill>
            <a:blip r:embed="rId4"/>
            <a:srcRect/>
            <a:stretch/>
          </p:blipFill>
          <p:spPr>
            <a:xfrm>
              <a:off x="6481235" y="3221822"/>
              <a:ext cx="732919" cy="892250"/>
            </a:xfrm>
            <a:prstGeom prst="rect">
              <a:avLst/>
            </a:prstGeom>
          </p:spPr>
        </p:pic>
        <p:sp>
          <p:nvSpPr>
            <p:cNvPr id="64" name="TextBox 28">
              <a:extLst>
                <a:ext uri="{FF2B5EF4-FFF2-40B4-BE49-F238E27FC236}">
                  <a16:creationId xmlns:a16="http://schemas.microsoft.com/office/drawing/2014/main" id="{6BFF5E55-AAFC-A142-D348-7656A6607D40}"/>
                </a:ext>
              </a:extLst>
            </p:cNvPr>
            <p:cNvSpPr txBox="1"/>
            <p:nvPr/>
          </p:nvSpPr>
          <p:spPr>
            <a:xfrm>
              <a:off x="6212123" y="3954898"/>
              <a:ext cx="1350875" cy="1089298"/>
            </a:xfrm>
            <a:prstGeom prst="rect">
              <a:avLst/>
            </a:prstGeom>
            <a:noFill/>
          </p:spPr>
          <p:txBody>
            <a:bodyPr wrap="none" rtlCol="0">
              <a:spAutoFit/>
            </a:bodyPr>
            <a:lstStyle/>
            <a:p>
              <a:pPr algn="ctr"/>
              <a:r>
                <a:rPr lang="en-GB" sz="5400" dirty="0">
                  <a:solidFill>
                    <a:schemeClr val="bg1"/>
                  </a:solidFill>
                  <a:effectLst>
                    <a:outerShdw dist="50800" dir="2700000" algn="tl" rotWithShape="0">
                      <a:prstClr val="black"/>
                    </a:outerShdw>
                  </a:effectLst>
                  <a:latin typeface="Pokemon Fire Red" pitchFamily="2" charset="0"/>
                </a:rPr>
                <a:t>Random</a:t>
              </a:r>
            </a:p>
            <a:p>
              <a:pPr algn="ctr"/>
              <a:r>
                <a:rPr lang="en-GB" sz="5400" dirty="0">
                  <a:solidFill>
                    <a:schemeClr val="bg1"/>
                  </a:solidFill>
                  <a:effectLst>
                    <a:outerShdw dist="50800" dir="2700000" algn="tl" rotWithShape="0">
                      <a:prstClr val="black"/>
                    </a:outerShdw>
                  </a:effectLst>
                  <a:latin typeface="Pokemon Fire Red" pitchFamily="2" charset="0"/>
                </a:rPr>
                <a:t>Resetting</a:t>
              </a:r>
            </a:p>
          </p:txBody>
        </p:sp>
      </p:grpSp>
      <p:grpSp>
        <p:nvGrpSpPr>
          <p:cNvPr id="2" name="Group 1">
            <a:extLst>
              <a:ext uri="{FF2B5EF4-FFF2-40B4-BE49-F238E27FC236}">
                <a16:creationId xmlns:a16="http://schemas.microsoft.com/office/drawing/2014/main" id="{3F1427E5-1BAA-A2AA-0495-D60A2C36FC89}"/>
              </a:ext>
            </a:extLst>
          </p:cNvPr>
          <p:cNvGrpSpPr/>
          <p:nvPr/>
        </p:nvGrpSpPr>
        <p:grpSpPr>
          <a:xfrm>
            <a:off x="217854" y="180532"/>
            <a:ext cx="3255854" cy="686976"/>
            <a:chOff x="217854" y="180532"/>
            <a:chExt cx="3255854" cy="686976"/>
          </a:xfrm>
        </p:grpSpPr>
        <p:pic>
          <p:nvPicPr>
            <p:cNvPr id="10" name="Picture 9" descr="A rectangular frame with a white background&#10;&#10;Description automatically generated">
              <a:extLst>
                <a:ext uri="{FF2B5EF4-FFF2-40B4-BE49-F238E27FC236}">
                  <a16:creationId xmlns:a16="http://schemas.microsoft.com/office/drawing/2014/main" id="{BAADF764-93BE-6A3E-FA4A-08C403AAD2B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17854" y="196067"/>
              <a:ext cx="3255854" cy="671441"/>
            </a:xfrm>
            <a:prstGeom prst="rect">
              <a:avLst/>
            </a:prstGeom>
          </p:spPr>
        </p:pic>
        <p:sp>
          <p:nvSpPr>
            <p:cNvPr id="11" name="Text Placeholder 10">
              <a:extLst>
                <a:ext uri="{FF2B5EF4-FFF2-40B4-BE49-F238E27FC236}">
                  <a16:creationId xmlns:a16="http://schemas.microsoft.com/office/drawing/2014/main" id="{8E0D282C-5323-C933-87A9-6619C78E1A94}"/>
                </a:ext>
              </a:extLst>
            </p:cNvPr>
            <p:cNvSpPr txBox="1">
              <a:spLocks/>
            </p:cNvSpPr>
            <p:nvPr/>
          </p:nvSpPr>
          <p:spPr>
            <a:xfrm>
              <a:off x="325072" y="180532"/>
              <a:ext cx="3041416" cy="60872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600" b="1" dirty="0">
                  <a:solidFill>
                    <a:schemeClr val="tx1">
                      <a:lumMod val="65000"/>
                      <a:lumOff val="35000"/>
                    </a:schemeClr>
                  </a:solidFill>
                </a:rPr>
                <a:t>MUTAZIONE</a:t>
              </a:r>
            </a:p>
          </p:txBody>
        </p:sp>
      </p:grpSp>
      <p:grpSp>
        <p:nvGrpSpPr>
          <p:cNvPr id="48" name="Group 2">
            <a:extLst>
              <a:ext uri="{FF2B5EF4-FFF2-40B4-BE49-F238E27FC236}">
                <a16:creationId xmlns:a16="http://schemas.microsoft.com/office/drawing/2014/main" id="{093DEC55-C34E-F056-D8F1-CC9B7388617F}"/>
              </a:ext>
            </a:extLst>
          </p:cNvPr>
          <p:cNvGrpSpPr/>
          <p:nvPr/>
        </p:nvGrpSpPr>
        <p:grpSpPr>
          <a:xfrm>
            <a:off x="-11405" y="0"/>
            <a:ext cx="3441290" cy="6858000"/>
            <a:chOff x="15583" y="0"/>
            <a:chExt cx="3441290" cy="6858000"/>
          </a:xfrm>
        </p:grpSpPr>
        <p:pic>
          <p:nvPicPr>
            <p:cNvPr id="49" name="Picture 8" descr="A screen shot of a video game&#10;&#10;Description automatically generated">
              <a:extLst>
                <a:ext uri="{FF2B5EF4-FFF2-40B4-BE49-F238E27FC236}">
                  <a16:creationId xmlns:a16="http://schemas.microsoft.com/office/drawing/2014/main" id="{A0F5B0C0-138E-459A-00ED-A2E47A06F000}"/>
                </a:ext>
              </a:extLst>
            </p:cNvPr>
            <p:cNvPicPr>
              <a:picLocks noChangeAspect="1"/>
            </p:cNvPicPr>
            <p:nvPr/>
          </p:nvPicPr>
          <p:blipFill>
            <a:blip r:embed="rId6"/>
            <a:stretch>
              <a:fillRect/>
            </a:stretch>
          </p:blipFill>
          <p:spPr>
            <a:xfrm>
              <a:off x="15583" y="0"/>
              <a:ext cx="3441290" cy="6858000"/>
            </a:xfrm>
            <a:prstGeom prst="rect">
              <a:avLst/>
            </a:prstGeom>
            <a:solidFill>
              <a:srgbClr val="4F4F57"/>
            </a:solidFill>
          </p:spPr>
        </p:pic>
        <p:pic>
          <p:nvPicPr>
            <p:cNvPr id="50" name="Picture 13">
              <a:extLst>
                <a:ext uri="{FF2B5EF4-FFF2-40B4-BE49-F238E27FC236}">
                  <a16:creationId xmlns:a16="http://schemas.microsoft.com/office/drawing/2014/main" id="{00045D0F-BC52-0F01-6B06-724898B147F9}"/>
                </a:ext>
              </a:extLst>
            </p:cNvPr>
            <p:cNvPicPr>
              <a:picLocks noChangeAspect="1"/>
            </p:cNvPicPr>
            <p:nvPr/>
          </p:nvPicPr>
          <p:blipFill>
            <a:blip r:embed="rId7"/>
            <a:srcRect/>
            <a:stretch/>
          </p:blipFill>
          <p:spPr>
            <a:xfrm>
              <a:off x="686678" y="841585"/>
              <a:ext cx="2587415" cy="2587415"/>
            </a:xfrm>
            <a:prstGeom prst="rect">
              <a:avLst/>
            </a:prstGeom>
          </p:spPr>
        </p:pic>
        <p:sp>
          <p:nvSpPr>
            <p:cNvPr id="51" name="TextBox 15">
              <a:extLst>
                <a:ext uri="{FF2B5EF4-FFF2-40B4-BE49-F238E27FC236}">
                  <a16:creationId xmlns:a16="http://schemas.microsoft.com/office/drawing/2014/main" id="{5FD3CCCE-ED88-541F-E116-A9977F4D6DCF}"/>
                </a:ext>
              </a:extLst>
            </p:cNvPr>
            <p:cNvSpPr txBox="1"/>
            <p:nvPr/>
          </p:nvSpPr>
          <p:spPr>
            <a:xfrm>
              <a:off x="143933" y="3823539"/>
              <a:ext cx="3101937" cy="2505301"/>
            </a:xfrm>
            <a:prstGeom prst="rect">
              <a:avLst/>
            </a:prstGeom>
            <a:noFill/>
          </p:spPr>
          <p:txBody>
            <a:bodyPr wrap="square" rtlCol="0">
              <a:spAutoFit/>
            </a:bodyPr>
            <a:lstStyle/>
            <a:p>
              <a:pPr>
                <a:lnSpc>
                  <a:spcPct val="70000"/>
                </a:lnSpc>
              </a:pPr>
              <a:r>
                <a:rPr lang="it-IT" sz="2800" dirty="0">
                  <a:solidFill>
                    <a:schemeClr val="bg1"/>
                  </a:solidFill>
                  <a:effectLst>
                    <a:outerShdw dist="50800" dir="2700000" algn="tl" rotWithShape="0">
                      <a:prstClr val="black"/>
                    </a:outerShdw>
                  </a:effectLst>
                  <a:latin typeface="Pokemon Fire Red" pitchFamily="2" charset="0"/>
                </a:rPr>
                <a:t>Un gene casuale all'interno del cromosoma di un individuo viene selezionato casualmente e sostituito con un valore casuale. </a:t>
              </a:r>
              <a:r>
                <a:rPr lang="it-IT" sz="2800" dirty="0" err="1">
                  <a:solidFill>
                    <a:schemeClr val="bg1"/>
                  </a:solidFill>
                  <a:effectLst>
                    <a:outerShdw dist="50800" dir="2700000" algn="tl" rotWithShape="0">
                      <a:prstClr val="black"/>
                    </a:outerShdw>
                  </a:effectLst>
                  <a:latin typeface="Pokemon Fire Red" pitchFamily="2" charset="0"/>
                </a:rPr>
                <a:t>Verra’</a:t>
              </a:r>
              <a:r>
                <a:rPr lang="it-IT" sz="2800" dirty="0">
                  <a:solidFill>
                    <a:schemeClr val="bg1"/>
                  </a:solidFill>
                  <a:effectLst>
                    <a:outerShdw dist="50800" dir="2700000" algn="tl" rotWithShape="0">
                      <a:prstClr val="black"/>
                    </a:outerShdw>
                  </a:effectLst>
                  <a:latin typeface="Pokemon Fire Red" pitchFamily="2" charset="0"/>
                </a:rPr>
                <a:t> sperimentata la </a:t>
              </a:r>
              <a:r>
                <a:rPr lang="it-IT" sz="2800" dirty="0" err="1">
                  <a:solidFill>
                    <a:schemeClr val="bg1"/>
                  </a:solidFill>
                  <a:effectLst>
                    <a:outerShdw dist="50800" dir="2700000" algn="tl" rotWithShape="0">
                      <a:prstClr val="black"/>
                    </a:outerShdw>
                  </a:effectLst>
                  <a:latin typeface="Pokemon Fire Red" pitchFamily="2" charset="0"/>
                </a:rPr>
                <a:t>probabilita’</a:t>
              </a:r>
              <a:r>
                <a:rPr lang="it-IT" sz="2800" dirty="0">
                  <a:solidFill>
                    <a:schemeClr val="bg1"/>
                  </a:solidFill>
                  <a:effectLst>
                    <a:outerShdw dist="50800" dir="2700000" algn="tl" rotWithShape="0">
                      <a:prstClr val="black"/>
                    </a:outerShdw>
                  </a:effectLst>
                  <a:latin typeface="Pokemon Fire Red" pitchFamily="2" charset="0"/>
                </a:rPr>
                <a:t> di mutazione ideale.</a:t>
              </a:r>
              <a:endParaRPr lang="en-GB" sz="2800" dirty="0">
                <a:solidFill>
                  <a:schemeClr val="bg1"/>
                </a:solidFill>
                <a:effectLst>
                  <a:outerShdw dist="50800" dir="2700000" algn="tl" rotWithShape="0">
                    <a:prstClr val="black"/>
                  </a:outerShdw>
                </a:effectLst>
                <a:latin typeface="Pokemon Fire Red" pitchFamily="2" charset="0"/>
              </a:endParaRPr>
            </a:p>
          </p:txBody>
        </p:sp>
      </p:grpSp>
      <p:grpSp>
        <p:nvGrpSpPr>
          <p:cNvPr id="72" name="Group 1">
            <a:extLst>
              <a:ext uri="{FF2B5EF4-FFF2-40B4-BE49-F238E27FC236}">
                <a16:creationId xmlns:a16="http://schemas.microsoft.com/office/drawing/2014/main" id="{96F385FC-B22D-CC41-6D42-5AA06814408F}"/>
              </a:ext>
            </a:extLst>
          </p:cNvPr>
          <p:cNvGrpSpPr/>
          <p:nvPr/>
        </p:nvGrpSpPr>
        <p:grpSpPr>
          <a:xfrm>
            <a:off x="-5318329" y="-2699885"/>
            <a:ext cx="5243585" cy="1106382"/>
            <a:chOff x="217854" y="180532"/>
            <a:chExt cx="3255854" cy="686976"/>
          </a:xfrm>
        </p:grpSpPr>
        <p:pic>
          <p:nvPicPr>
            <p:cNvPr id="73" name="Picture 9" descr="A rectangular frame with a white background&#10;&#10;Description automatically generated">
              <a:extLst>
                <a:ext uri="{FF2B5EF4-FFF2-40B4-BE49-F238E27FC236}">
                  <a16:creationId xmlns:a16="http://schemas.microsoft.com/office/drawing/2014/main" id="{85424FC4-1BE4-71EA-C727-14A44166892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17854" y="196067"/>
              <a:ext cx="3255854" cy="671441"/>
            </a:xfrm>
            <a:prstGeom prst="rect">
              <a:avLst/>
            </a:prstGeom>
          </p:spPr>
        </p:pic>
        <p:sp>
          <p:nvSpPr>
            <p:cNvPr id="74" name="Text Placeholder 10">
              <a:extLst>
                <a:ext uri="{FF2B5EF4-FFF2-40B4-BE49-F238E27FC236}">
                  <a16:creationId xmlns:a16="http://schemas.microsoft.com/office/drawing/2014/main" id="{DA677631-22E8-419A-91A0-ECFDA26C8ABD}"/>
                </a:ext>
              </a:extLst>
            </p:cNvPr>
            <p:cNvSpPr txBox="1">
              <a:spLocks/>
            </p:cNvSpPr>
            <p:nvPr/>
          </p:nvSpPr>
          <p:spPr>
            <a:xfrm>
              <a:off x="325072" y="180532"/>
              <a:ext cx="3041416" cy="60872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600" b="1" dirty="0">
                  <a:solidFill>
                    <a:schemeClr val="tx1">
                      <a:lumMod val="65000"/>
                      <a:lumOff val="35000"/>
                    </a:schemeClr>
                  </a:solidFill>
                </a:rPr>
                <a:t>MUTAZIONE</a:t>
              </a:r>
            </a:p>
          </p:txBody>
        </p:sp>
      </p:grpSp>
      <p:grpSp>
        <p:nvGrpSpPr>
          <p:cNvPr id="77" name="Group 7">
            <a:extLst>
              <a:ext uri="{FF2B5EF4-FFF2-40B4-BE49-F238E27FC236}">
                <a16:creationId xmlns:a16="http://schemas.microsoft.com/office/drawing/2014/main" id="{0D85C6BA-4149-7061-B3E6-373649AD8ED6}"/>
              </a:ext>
            </a:extLst>
          </p:cNvPr>
          <p:cNvGrpSpPr/>
          <p:nvPr/>
        </p:nvGrpSpPr>
        <p:grpSpPr>
          <a:xfrm>
            <a:off x="1845780" y="7341820"/>
            <a:ext cx="8549640" cy="5492374"/>
            <a:chOff x="1821180" y="1042342"/>
            <a:chExt cx="8549640" cy="5492374"/>
          </a:xfrm>
        </p:grpSpPr>
        <p:pic>
          <p:nvPicPr>
            <p:cNvPr id="78" name="Picture 3" descr="A green square with a cartoon cat and flowers&#10;&#10;Description automatically generated">
              <a:extLst>
                <a:ext uri="{FF2B5EF4-FFF2-40B4-BE49-F238E27FC236}">
                  <a16:creationId xmlns:a16="http://schemas.microsoft.com/office/drawing/2014/main" id="{0D2C606E-1855-AFE9-9830-60FDCBB8DFB4}"/>
                </a:ext>
              </a:extLst>
            </p:cNvPr>
            <p:cNvPicPr>
              <a:picLocks noChangeAspect="1"/>
            </p:cNvPicPr>
            <p:nvPr/>
          </p:nvPicPr>
          <p:blipFill>
            <a:blip r:embed="rId8"/>
            <a:stretch>
              <a:fillRect/>
            </a:stretch>
          </p:blipFill>
          <p:spPr>
            <a:xfrm>
              <a:off x="1821180" y="1042342"/>
              <a:ext cx="8549640" cy="5492374"/>
            </a:xfrm>
            <a:prstGeom prst="rect">
              <a:avLst/>
            </a:prstGeom>
          </p:spPr>
        </p:pic>
        <p:sp>
          <p:nvSpPr>
            <p:cNvPr id="79" name="Rectangle 6">
              <a:extLst>
                <a:ext uri="{FF2B5EF4-FFF2-40B4-BE49-F238E27FC236}">
                  <a16:creationId xmlns:a16="http://schemas.microsoft.com/office/drawing/2014/main" id="{EF976D9B-807B-E0F6-AE17-A19F29CE6DB0}"/>
                </a:ext>
              </a:extLst>
            </p:cNvPr>
            <p:cNvSpPr/>
            <p:nvPr/>
          </p:nvSpPr>
          <p:spPr>
            <a:xfrm>
              <a:off x="2139549" y="1947508"/>
              <a:ext cx="7910352" cy="3086056"/>
            </a:xfrm>
            <a:prstGeom prst="rect">
              <a:avLst/>
            </a:prstGeom>
            <a:solidFill>
              <a:srgbClr val="8880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TextBox 4">
              <a:extLst>
                <a:ext uri="{FF2B5EF4-FFF2-40B4-BE49-F238E27FC236}">
                  <a16:creationId xmlns:a16="http://schemas.microsoft.com/office/drawing/2014/main" id="{2C50CC1F-C020-A231-EBEE-DBCD2750C4A3}"/>
                </a:ext>
              </a:extLst>
            </p:cNvPr>
            <p:cNvSpPr txBox="1"/>
            <p:nvPr/>
          </p:nvSpPr>
          <p:spPr>
            <a:xfrm>
              <a:off x="2285941" y="1972010"/>
              <a:ext cx="7763960" cy="3419743"/>
            </a:xfrm>
            <a:prstGeom prst="rect">
              <a:avLst/>
            </a:prstGeom>
            <a:noFill/>
          </p:spPr>
          <p:txBody>
            <a:bodyPr wrap="square" rtlCol="0">
              <a:noAutofit/>
            </a:bodyPr>
            <a:lstStyle/>
            <a:p>
              <a:pPr>
                <a:lnSpc>
                  <a:spcPct val="80000"/>
                </a:lnSpc>
              </a:pPr>
              <a:r>
                <a:rPr lang="it-IT" sz="4200" dirty="0">
                  <a:solidFill>
                    <a:schemeClr val="bg1"/>
                  </a:solidFill>
                  <a:effectLst>
                    <a:outerShdw dist="50800" dir="2700000" algn="tl" rotWithShape="0">
                      <a:prstClr val="black">
                        <a:alpha val="70000"/>
                      </a:prstClr>
                    </a:outerShdw>
                  </a:effectLst>
                  <a:latin typeface="Pokemon Fire Red" pitchFamily="2" charset="0"/>
                </a:rPr>
                <a:t>La mutazione è un altro operatore genetico essenziale all'interno degli algoritmi genetici, il cui compito è introdurre variazioni casuali nei genotipi degli individui della popolazione.</a:t>
              </a:r>
              <a:endParaRPr lang="en-GB" sz="4200" dirty="0">
                <a:solidFill>
                  <a:schemeClr val="bg1"/>
                </a:solidFill>
                <a:effectLst>
                  <a:outerShdw dist="50800" dir="2700000" algn="tl" rotWithShape="0">
                    <a:prstClr val="black">
                      <a:alpha val="70000"/>
                    </a:prstClr>
                  </a:outerShdw>
                </a:effectLst>
                <a:latin typeface="Pokemon Fire Red" pitchFamily="2" charset="0"/>
              </a:endParaRPr>
            </a:p>
          </p:txBody>
        </p:sp>
      </p:grpSp>
    </p:spTree>
    <p:extLst>
      <p:ext uri="{BB962C8B-B14F-4D97-AF65-F5344CB8AC3E}">
        <p14:creationId xmlns:p14="http://schemas.microsoft.com/office/powerpoint/2010/main" val="3703605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p:tgtEl>
                                          <p:spTgt spid="48"/>
                                        </p:tgtEl>
                                        <p:attrNameLst>
                                          <p:attrName>ppt_x</p:attrName>
                                        </p:attrNameLst>
                                      </p:cBhvr>
                                      <p:tavLst>
                                        <p:tav tm="0">
                                          <p:val>
                                            <p:strVal val="#ppt_x-#ppt_w*1.125000"/>
                                          </p:val>
                                        </p:tav>
                                        <p:tav tm="100000">
                                          <p:val>
                                            <p:strVal val="#ppt_x"/>
                                          </p:val>
                                        </p:tav>
                                      </p:tavLst>
                                    </p:anim>
                                    <p:animEffect transition="in" filter="wipe(right)">
                                      <p:cBhvr>
                                        <p:cTn id="8"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3F2D0F1-48FF-7924-6A44-47E7BF8B9DED}"/>
              </a:ext>
            </a:extLst>
          </p:cNvPr>
          <p:cNvSpPr>
            <a:spLocks noGrp="1"/>
          </p:cNvSpPr>
          <p:nvPr>
            <p:ph type="body" idx="3"/>
          </p:nvPr>
        </p:nvSpPr>
        <p:spPr/>
        <p:txBody>
          <a:bodyPr/>
          <a:lstStyle/>
          <a:p>
            <a:pPr marL="0" indent="0">
              <a:buNone/>
            </a:pPr>
            <a:r>
              <a:rPr lang="en-GB" sz="4000" dirty="0"/>
              <a:t>Crowding Distance</a:t>
            </a:r>
          </a:p>
        </p:txBody>
      </p:sp>
      <p:sp>
        <p:nvSpPr>
          <p:cNvPr id="4" name="Title 3">
            <a:extLst>
              <a:ext uri="{FF2B5EF4-FFF2-40B4-BE49-F238E27FC236}">
                <a16:creationId xmlns:a16="http://schemas.microsoft.com/office/drawing/2014/main" id="{726BA79E-E2CD-B416-739E-35517BD27068}"/>
              </a:ext>
            </a:extLst>
          </p:cNvPr>
          <p:cNvSpPr>
            <a:spLocks noGrp="1"/>
          </p:cNvSpPr>
          <p:nvPr>
            <p:ph type="title"/>
          </p:nvPr>
        </p:nvSpPr>
        <p:spPr>
          <a:xfrm>
            <a:off x="437321" y="5186944"/>
            <a:ext cx="4866199" cy="1325563"/>
          </a:xfrm>
        </p:spPr>
        <p:txBody>
          <a:bodyPr>
            <a:noAutofit/>
          </a:bodyPr>
          <a:lstStyle/>
          <a:p>
            <a:pPr>
              <a:lnSpc>
                <a:spcPct val="70000"/>
              </a:lnSpc>
            </a:pPr>
            <a:r>
              <a:rPr lang="en-GB" sz="5600" dirty="0"/>
              <a:t>Chi </a:t>
            </a:r>
            <a:r>
              <a:rPr lang="en-GB" sz="5600" dirty="0" err="1"/>
              <a:t>vincera</a:t>
            </a:r>
            <a:r>
              <a:rPr lang="en-GB" sz="5600" dirty="0"/>
              <a:t>’?</a:t>
            </a:r>
          </a:p>
        </p:txBody>
      </p:sp>
      <p:sp>
        <p:nvSpPr>
          <p:cNvPr id="5" name="Text Placeholder 4">
            <a:extLst>
              <a:ext uri="{FF2B5EF4-FFF2-40B4-BE49-F238E27FC236}">
                <a16:creationId xmlns:a16="http://schemas.microsoft.com/office/drawing/2014/main" id="{7F2D5D6E-4D1A-F384-4B7E-BE2DE321C8EA}"/>
              </a:ext>
            </a:extLst>
          </p:cNvPr>
          <p:cNvSpPr>
            <a:spLocks noGrp="1"/>
          </p:cNvSpPr>
          <p:nvPr>
            <p:ph type="body" idx="10"/>
          </p:nvPr>
        </p:nvSpPr>
        <p:spPr/>
        <p:txBody>
          <a:bodyPr/>
          <a:lstStyle/>
          <a:p>
            <a:pPr marL="0" indent="0">
              <a:buNone/>
            </a:pPr>
            <a:r>
              <a:rPr lang="en-GB" sz="4000" dirty="0"/>
              <a:t>Mating Pool</a:t>
            </a:r>
          </a:p>
        </p:txBody>
      </p:sp>
      <p:sp>
        <p:nvSpPr>
          <p:cNvPr id="6" name="Text Placeholder 5">
            <a:extLst>
              <a:ext uri="{FF2B5EF4-FFF2-40B4-BE49-F238E27FC236}">
                <a16:creationId xmlns:a16="http://schemas.microsoft.com/office/drawing/2014/main" id="{309171B6-57DF-013C-541B-754B3A91DF47}"/>
              </a:ext>
            </a:extLst>
          </p:cNvPr>
          <p:cNvSpPr>
            <a:spLocks noGrp="1"/>
          </p:cNvSpPr>
          <p:nvPr>
            <p:ph type="body" idx="11"/>
          </p:nvPr>
        </p:nvSpPr>
        <p:spPr>
          <a:xfrm>
            <a:off x="9152627" y="5025814"/>
            <a:ext cx="2780672" cy="823912"/>
          </a:xfrm>
        </p:spPr>
        <p:txBody>
          <a:bodyPr/>
          <a:lstStyle/>
          <a:p>
            <a:pPr marL="0" indent="0">
              <a:buNone/>
            </a:pPr>
            <a:r>
              <a:rPr lang="en-GB" sz="4000" dirty="0" err="1"/>
              <a:t>Elitismo</a:t>
            </a:r>
            <a:endParaRPr lang="en-GB" sz="4000" dirty="0"/>
          </a:p>
        </p:txBody>
      </p:sp>
      <p:sp>
        <p:nvSpPr>
          <p:cNvPr id="7" name="Text Placeholder 6">
            <a:extLst>
              <a:ext uri="{FF2B5EF4-FFF2-40B4-BE49-F238E27FC236}">
                <a16:creationId xmlns:a16="http://schemas.microsoft.com/office/drawing/2014/main" id="{50BF5D06-0281-5641-015C-F48A47482E92}"/>
              </a:ext>
            </a:extLst>
          </p:cNvPr>
          <p:cNvSpPr>
            <a:spLocks noGrp="1"/>
          </p:cNvSpPr>
          <p:nvPr>
            <p:ph type="body" idx="12"/>
          </p:nvPr>
        </p:nvSpPr>
        <p:spPr>
          <a:xfrm>
            <a:off x="9152627" y="5707301"/>
            <a:ext cx="2780672" cy="823912"/>
          </a:xfrm>
        </p:spPr>
        <p:txBody>
          <a:bodyPr/>
          <a:lstStyle/>
          <a:p>
            <a:pPr marL="0" indent="0">
              <a:buNone/>
            </a:pPr>
            <a:r>
              <a:rPr lang="en-GB" sz="4000" dirty="0" err="1"/>
              <a:t>Fronte</a:t>
            </a:r>
            <a:r>
              <a:rPr lang="en-GB" sz="4000" dirty="0"/>
              <a:t> di Pareto</a:t>
            </a:r>
          </a:p>
        </p:txBody>
      </p:sp>
      <p:pic>
        <p:nvPicPr>
          <p:cNvPr id="29" name="Picture 28" descr="A pixel art of a purple monster&#10;&#10;Description automatically generated">
            <a:extLst>
              <a:ext uri="{FF2B5EF4-FFF2-40B4-BE49-F238E27FC236}">
                <a16:creationId xmlns:a16="http://schemas.microsoft.com/office/drawing/2014/main" id="{A54D7161-3BC7-4C76-7A94-6F0FE166FE12}"/>
              </a:ext>
            </a:extLst>
          </p:cNvPr>
          <p:cNvPicPr>
            <a:picLocks noChangeAspect="1"/>
          </p:cNvPicPr>
          <p:nvPr/>
        </p:nvPicPr>
        <p:blipFill>
          <a:blip r:embed="rId3"/>
          <a:stretch>
            <a:fillRect/>
          </a:stretch>
        </p:blipFill>
        <p:spPr>
          <a:xfrm>
            <a:off x="6889889" y="49360"/>
            <a:ext cx="3258554" cy="3258554"/>
          </a:xfrm>
          <a:prstGeom prst="rect">
            <a:avLst/>
          </a:prstGeom>
        </p:spPr>
      </p:pic>
      <p:pic>
        <p:nvPicPr>
          <p:cNvPr id="2" name="Picture 26" descr="A purple monster with sharp teeth&#10;&#10;Description automatically generated">
            <a:extLst>
              <a:ext uri="{FF2B5EF4-FFF2-40B4-BE49-F238E27FC236}">
                <a16:creationId xmlns:a16="http://schemas.microsoft.com/office/drawing/2014/main" id="{AD354642-9A5D-F7AA-F97B-42B67DF989EF}"/>
              </a:ext>
            </a:extLst>
          </p:cNvPr>
          <p:cNvPicPr>
            <a:picLocks noChangeAspect="1"/>
          </p:cNvPicPr>
          <p:nvPr/>
        </p:nvPicPr>
        <p:blipFill>
          <a:blip r:embed="rId4"/>
          <a:stretch>
            <a:fillRect/>
          </a:stretch>
        </p:blipFill>
        <p:spPr>
          <a:xfrm>
            <a:off x="2147750" y="2013338"/>
            <a:ext cx="3258554" cy="3258554"/>
          </a:xfrm>
          <a:prstGeom prst="rect">
            <a:avLst/>
          </a:prstGeom>
        </p:spPr>
      </p:pic>
      <p:grpSp>
        <p:nvGrpSpPr>
          <p:cNvPr id="8" name="Group 41">
            <a:extLst>
              <a:ext uri="{FF2B5EF4-FFF2-40B4-BE49-F238E27FC236}">
                <a16:creationId xmlns:a16="http://schemas.microsoft.com/office/drawing/2014/main" id="{5F4871AE-B99B-63B0-F01C-51BEA3CCCA05}"/>
              </a:ext>
            </a:extLst>
          </p:cNvPr>
          <p:cNvGrpSpPr/>
          <p:nvPr/>
        </p:nvGrpSpPr>
        <p:grpSpPr>
          <a:xfrm>
            <a:off x="6529339" y="2985488"/>
            <a:ext cx="4826049" cy="1727403"/>
            <a:chOff x="6529339" y="2985488"/>
            <a:chExt cx="4826049" cy="1727403"/>
          </a:xfrm>
        </p:grpSpPr>
        <p:pic>
          <p:nvPicPr>
            <p:cNvPr id="9" name="Picture 12" descr="A screen shot of a video game&#10;&#10;Description automatically generated">
              <a:extLst>
                <a:ext uri="{FF2B5EF4-FFF2-40B4-BE49-F238E27FC236}">
                  <a16:creationId xmlns:a16="http://schemas.microsoft.com/office/drawing/2014/main" id="{21C86FF4-0E17-0B77-5642-FF33770C44E2}"/>
                </a:ext>
              </a:extLst>
            </p:cNvPr>
            <p:cNvPicPr>
              <a:picLocks noChangeAspect="1"/>
            </p:cNvPicPr>
            <p:nvPr/>
          </p:nvPicPr>
          <p:blipFill>
            <a:blip r:embed="rId5"/>
            <a:stretch>
              <a:fillRect/>
            </a:stretch>
          </p:blipFill>
          <p:spPr>
            <a:xfrm>
              <a:off x="6529339" y="2993849"/>
              <a:ext cx="4826049" cy="1719042"/>
            </a:xfrm>
            <a:prstGeom prst="rect">
              <a:avLst/>
            </a:prstGeom>
          </p:spPr>
        </p:pic>
        <p:grpSp>
          <p:nvGrpSpPr>
            <p:cNvPr id="10" name="Group 32">
              <a:extLst>
                <a:ext uri="{FF2B5EF4-FFF2-40B4-BE49-F238E27FC236}">
                  <a16:creationId xmlns:a16="http://schemas.microsoft.com/office/drawing/2014/main" id="{3A79989B-2B32-FC84-5C8A-E6E1B2D2D665}"/>
                </a:ext>
              </a:extLst>
            </p:cNvPr>
            <p:cNvGrpSpPr/>
            <p:nvPr/>
          </p:nvGrpSpPr>
          <p:grpSpPr>
            <a:xfrm>
              <a:off x="8750299" y="3781782"/>
              <a:ext cx="2235202" cy="144084"/>
              <a:chOff x="8750299" y="3781782"/>
              <a:chExt cx="2235202" cy="144084"/>
            </a:xfrm>
          </p:grpSpPr>
          <p:sp>
            <p:nvSpPr>
              <p:cNvPr id="14" name="Rectangle 30">
                <a:extLst>
                  <a:ext uri="{FF2B5EF4-FFF2-40B4-BE49-F238E27FC236}">
                    <a16:creationId xmlns:a16="http://schemas.microsoft.com/office/drawing/2014/main" id="{0E1389A5-5DCC-9FC2-3E87-6951CE7A7116}"/>
                  </a:ext>
                </a:extLst>
              </p:cNvPr>
              <p:cNvSpPr/>
              <p:nvPr/>
            </p:nvSpPr>
            <p:spPr>
              <a:xfrm>
                <a:off x="8750300" y="3784600"/>
                <a:ext cx="2235201" cy="141266"/>
              </a:xfrm>
              <a:prstGeom prst="rect">
                <a:avLst/>
              </a:prstGeom>
              <a:solidFill>
                <a:srgbClr val="00FC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31">
                <a:extLst>
                  <a:ext uri="{FF2B5EF4-FFF2-40B4-BE49-F238E27FC236}">
                    <a16:creationId xmlns:a16="http://schemas.microsoft.com/office/drawing/2014/main" id="{E12CEB83-751D-4A14-A288-DA818C21974F}"/>
                  </a:ext>
                </a:extLst>
              </p:cNvPr>
              <p:cNvSpPr/>
              <p:nvPr/>
            </p:nvSpPr>
            <p:spPr>
              <a:xfrm>
                <a:off x="8750299" y="3781782"/>
                <a:ext cx="2235201" cy="41563"/>
              </a:xfrm>
              <a:prstGeom prst="rect">
                <a:avLst/>
              </a:prstGeom>
              <a:solidFill>
                <a:srgbClr val="04D3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Text Placeholder 1">
              <a:extLst>
                <a:ext uri="{FF2B5EF4-FFF2-40B4-BE49-F238E27FC236}">
                  <a16:creationId xmlns:a16="http://schemas.microsoft.com/office/drawing/2014/main" id="{D33E624F-B7E5-492E-397A-E013A122DE9E}"/>
                </a:ext>
              </a:extLst>
            </p:cNvPr>
            <p:cNvSpPr txBox="1">
              <a:spLocks/>
            </p:cNvSpPr>
            <p:nvPr/>
          </p:nvSpPr>
          <p:spPr>
            <a:xfrm>
              <a:off x="7168551" y="2985488"/>
              <a:ext cx="3080364" cy="7017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NSGA-II</a:t>
              </a:r>
            </a:p>
          </p:txBody>
        </p:sp>
        <p:sp>
          <p:nvSpPr>
            <p:cNvPr id="12" name="Text Placeholder 7">
              <a:extLst>
                <a:ext uri="{FF2B5EF4-FFF2-40B4-BE49-F238E27FC236}">
                  <a16:creationId xmlns:a16="http://schemas.microsoft.com/office/drawing/2014/main" id="{0FEA0A05-5E46-86FE-E397-4F5D67422B52}"/>
                </a:ext>
              </a:extLst>
            </p:cNvPr>
            <p:cNvSpPr txBox="1">
              <a:spLocks/>
            </p:cNvSpPr>
            <p:nvPr/>
          </p:nvSpPr>
          <p:spPr>
            <a:xfrm>
              <a:off x="10668489" y="2985488"/>
              <a:ext cx="457933" cy="7017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6</a:t>
              </a:r>
              <a:endParaRPr lang="en-GB" dirty="0"/>
            </a:p>
          </p:txBody>
        </p:sp>
        <p:sp>
          <p:nvSpPr>
            <p:cNvPr id="13" name="Text Placeholder 8">
              <a:extLst>
                <a:ext uri="{FF2B5EF4-FFF2-40B4-BE49-F238E27FC236}">
                  <a16:creationId xmlns:a16="http://schemas.microsoft.com/office/drawing/2014/main" id="{435D2189-0CE7-4DF2-D6FF-BF4AA97D5422}"/>
                </a:ext>
              </a:extLst>
            </p:cNvPr>
            <p:cNvSpPr txBox="1">
              <a:spLocks/>
            </p:cNvSpPr>
            <p:nvPr/>
          </p:nvSpPr>
          <p:spPr>
            <a:xfrm>
              <a:off x="9152627" y="3851254"/>
              <a:ext cx="1896158" cy="5909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GB" sz="4000" dirty="0"/>
                <a:t>30/30</a:t>
              </a:r>
            </a:p>
          </p:txBody>
        </p:sp>
      </p:grpSp>
      <p:grpSp>
        <p:nvGrpSpPr>
          <p:cNvPr id="16" name="Group 42">
            <a:extLst>
              <a:ext uri="{FF2B5EF4-FFF2-40B4-BE49-F238E27FC236}">
                <a16:creationId xmlns:a16="http://schemas.microsoft.com/office/drawing/2014/main" id="{0A406215-C908-503A-2E85-E12F3CC3806E}"/>
              </a:ext>
            </a:extLst>
          </p:cNvPr>
          <p:cNvGrpSpPr/>
          <p:nvPr/>
        </p:nvGrpSpPr>
        <p:grpSpPr>
          <a:xfrm>
            <a:off x="673076" y="692419"/>
            <a:ext cx="4826049" cy="1400700"/>
            <a:chOff x="673076" y="692419"/>
            <a:chExt cx="4826049" cy="1400700"/>
          </a:xfrm>
        </p:grpSpPr>
        <p:pic>
          <p:nvPicPr>
            <p:cNvPr id="17" name="Picture 11" descr="A screen shot of a video game&#10;&#10;Description automatically generated">
              <a:extLst>
                <a:ext uri="{FF2B5EF4-FFF2-40B4-BE49-F238E27FC236}">
                  <a16:creationId xmlns:a16="http://schemas.microsoft.com/office/drawing/2014/main" id="{3574D5D4-8759-4772-82BE-A6DA887404EF}"/>
                </a:ext>
              </a:extLst>
            </p:cNvPr>
            <p:cNvPicPr>
              <a:picLocks noChangeAspect="1"/>
            </p:cNvPicPr>
            <p:nvPr/>
          </p:nvPicPr>
          <p:blipFill>
            <a:blip r:embed="rId6"/>
            <a:stretch>
              <a:fillRect/>
            </a:stretch>
          </p:blipFill>
          <p:spPr>
            <a:xfrm>
              <a:off x="673076" y="692419"/>
              <a:ext cx="4826049" cy="1400700"/>
            </a:xfrm>
            <a:prstGeom prst="rect">
              <a:avLst/>
            </a:prstGeom>
          </p:spPr>
        </p:pic>
        <p:grpSp>
          <p:nvGrpSpPr>
            <p:cNvPr id="18" name="Group 34">
              <a:extLst>
                <a:ext uri="{FF2B5EF4-FFF2-40B4-BE49-F238E27FC236}">
                  <a16:creationId xmlns:a16="http://schemas.microsoft.com/office/drawing/2014/main" id="{7A36A8C7-27EF-0313-F51D-6D608EB34305}"/>
                </a:ext>
              </a:extLst>
            </p:cNvPr>
            <p:cNvGrpSpPr/>
            <p:nvPr/>
          </p:nvGrpSpPr>
          <p:grpSpPr>
            <a:xfrm>
              <a:off x="2548092" y="1511301"/>
              <a:ext cx="2328708" cy="149224"/>
              <a:chOff x="2548092" y="1511301"/>
              <a:chExt cx="2328708" cy="149224"/>
            </a:xfrm>
          </p:grpSpPr>
          <p:sp>
            <p:nvSpPr>
              <p:cNvPr id="21" name="Rectangle 29">
                <a:extLst>
                  <a:ext uri="{FF2B5EF4-FFF2-40B4-BE49-F238E27FC236}">
                    <a16:creationId xmlns:a16="http://schemas.microsoft.com/office/drawing/2014/main" id="{F72862A5-CE28-04D5-6E03-9C6B6C91AF8B}"/>
                  </a:ext>
                </a:extLst>
              </p:cNvPr>
              <p:cNvSpPr/>
              <p:nvPr/>
            </p:nvSpPr>
            <p:spPr>
              <a:xfrm>
                <a:off x="2550301" y="1511301"/>
                <a:ext cx="2326499" cy="149224"/>
              </a:xfrm>
              <a:prstGeom prst="rect">
                <a:avLst/>
              </a:prstGeom>
              <a:solidFill>
                <a:srgbClr val="00FC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33">
                <a:extLst>
                  <a:ext uri="{FF2B5EF4-FFF2-40B4-BE49-F238E27FC236}">
                    <a16:creationId xmlns:a16="http://schemas.microsoft.com/office/drawing/2014/main" id="{1942A982-4433-AA63-9EE8-E3C23801B8C1}"/>
                  </a:ext>
                </a:extLst>
              </p:cNvPr>
              <p:cNvSpPr/>
              <p:nvPr/>
            </p:nvSpPr>
            <p:spPr>
              <a:xfrm>
                <a:off x="2548092" y="1511301"/>
                <a:ext cx="2326499" cy="45719"/>
              </a:xfrm>
              <a:prstGeom prst="rect">
                <a:avLst/>
              </a:prstGeom>
              <a:solidFill>
                <a:srgbClr val="04D3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9" name="Text Placeholder 9">
              <a:extLst>
                <a:ext uri="{FF2B5EF4-FFF2-40B4-BE49-F238E27FC236}">
                  <a16:creationId xmlns:a16="http://schemas.microsoft.com/office/drawing/2014/main" id="{8925FCBE-7800-FE34-9CD1-2A4263AC032B}"/>
                </a:ext>
              </a:extLst>
            </p:cNvPr>
            <p:cNvSpPr txBox="1">
              <a:spLocks/>
            </p:cNvSpPr>
            <p:nvPr/>
          </p:nvSpPr>
          <p:spPr>
            <a:xfrm>
              <a:off x="898953" y="708632"/>
              <a:ext cx="3080364" cy="7017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SPEA2</a:t>
              </a:r>
            </a:p>
          </p:txBody>
        </p:sp>
        <p:sp>
          <p:nvSpPr>
            <p:cNvPr id="20" name="Text Placeholder 10">
              <a:extLst>
                <a:ext uri="{FF2B5EF4-FFF2-40B4-BE49-F238E27FC236}">
                  <a16:creationId xmlns:a16="http://schemas.microsoft.com/office/drawing/2014/main" id="{7669EA7A-356D-DD13-2850-AEFABCA599CE}"/>
                </a:ext>
              </a:extLst>
            </p:cNvPr>
            <p:cNvSpPr txBox="1">
              <a:spLocks/>
            </p:cNvSpPr>
            <p:nvPr/>
          </p:nvSpPr>
          <p:spPr>
            <a:xfrm>
              <a:off x="4551153" y="708632"/>
              <a:ext cx="457933" cy="7017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3</a:t>
              </a:r>
              <a:endParaRPr lang="en-GB" dirty="0"/>
            </a:p>
          </p:txBody>
        </p:sp>
      </p:grpSp>
    </p:spTree>
    <p:extLst>
      <p:ext uri="{BB962C8B-B14F-4D97-AF65-F5344CB8AC3E}">
        <p14:creationId xmlns:p14="http://schemas.microsoft.com/office/powerpoint/2010/main" val="1930627159"/>
      </p:ext>
    </p:extLst>
  </p:cSld>
  <p:clrMapOvr>
    <a:masterClrMapping/>
  </p:clrMapOvr>
  <mc:AlternateContent xmlns:mc="http://schemas.openxmlformats.org/markup-compatibility/2006">
    <mc:Choice xmlns:p14="http://schemas.microsoft.com/office/powerpoint/2010/main" Requires="p14">
      <p:transition spd="slow" p14:dur="1500" advTm="39731">
        <p:split/>
      </p:transition>
    </mc:Choice>
    <mc:Fallback>
      <p:transition spd="slow" advTm="39731">
        <p:spli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1+#ppt_w/2"/>
                                          </p:val>
                                        </p:tav>
                                        <p:tav tm="100000">
                                          <p:val>
                                            <p:strVal val="#ppt_x"/>
                                          </p:val>
                                        </p:tav>
                                      </p:tavLst>
                                    </p:anim>
                                    <p:anim calcmode="lin" valueType="num">
                                      <p:cBhvr additive="base">
                                        <p:cTn id="8" dur="10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0-#ppt_w/2"/>
                                          </p:val>
                                        </p:tav>
                                        <p:tav tm="100000">
                                          <p:val>
                                            <p:strVal val="#ppt_x"/>
                                          </p:val>
                                        </p:tav>
                                      </p:tavLst>
                                    </p:anim>
                                    <p:anim calcmode="lin" valueType="num">
                                      <p:cBhvr additive="base">
                                        <p:cTn id="12" dur="10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0-#ppt_w/2"/>
                                          </p:val>
                                        </p:tav>
                                        <p:tav tm="100000">
                                          <p:val>
                                            <p:strVal val="#ppt_x"/>
                                          </p:val>
                                        </p:tav>
                                      </p:tavLst>
                                    </p:anim>
                                    <p:anim calcmode="lin" valueType="num">
                                      <p:cBhvr additive="base">
                                        <p:cTn id="16" dur="10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2" accel="50000" decel="50000" fill="hold"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1+#ppt_w/2"/>
                                          </p:val>
                                        </p:tav>
                                        <p:tav tm="100000">
                                          <p:val>
                                            <p:strVal val="#ppt_x"/>
                                          </p:val>
                                        </p:tav>
                                      </p:tavLst>
                                    </p:anim>
                                    <p:anim calcmode="lin" valueType="num">
                                      <p:cBhvr additive="base">
                                        <p:cTn id="20"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3E393-8C83-6FCA-18ED-0F5C87630C5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52648E9-C02E-9BC7-89AF-57A357CE759A}"/>
              </a:ext>
            </a:extLst>
          </p:cNvPr>
          <p:cNvSpPr>
            <a:spLocks noGrp="1"/>
          </p:cNvSpPr>
          <p:nvPr>
            <p:ph type="title"/>
          </p:nvPr>
        </p:nvSpPr>
        <p:spPr>
          <a:xfrm>
            <a:off x="437321" y="5186944"/>
            <a:ext cx="4866199" cy="1325563"/>
          </a:xfrm>
        </p:spPr>
        <p:txBody>
          <a:bodyPr>
            <a:noAutofit/>
          </a:bodyPr>
          <a:lstStyle/>
          <a:p>
            <a:pPr>
              <a:lnSpc>
                <a:spcPct val="70000"/>
              </a:lnSpc>
            </a:pPr>
            <a:r>
              <a:rPr lang="en-GB" sz="5600" dirty="0"/>
              <a:t>NSGA-II </a:t>
            </a:r>
            <a:r>
              <a:rPr lang="en-GB" sz="5600" dirty="0" err="1"/>
              <a:t>usa</a:t>
            </a:r>
            <a:r>
              <a:rPr lang="en-GB" sz="5600" dirty="0"/>
              <a:t> </a:t>
            </a:r>
            <a:r>
              <a:rPr lang="en-GB" sz="5600" dirty="0" err="1"/>
              <a:t>Elitismo</a:t>
            </a:r>
            <a:r>
              <a:rPr lang="en-GB" sz="5600" dirty="0"/>
              <a:t>.</a:t>
            </a:r>
          </a:p>
        </p:txBody>
      </p:sp>
      <p:sp>
        <p:nvSpPr>
          <p:cNvPr id="6" name="Text Placeholder 5">
            <a:extLst>
              <a:ext uri="{FF2B5EF4-FFF2-40B4-BE49-F238E27FC236}">
                <a16:creationId xmlns:a16="http://schemas.microsoft.com/office/drawing/2014/main" id="{9E04ECD2-AC1A-138A-F396-9EAC97F9252B}"/>
              </a:ext>
            </a:extLst>
          </p:cNvPr>
          <p:cNvSpPr>
            <a:spLocks noGrp="1"/>
          </p:cNvSpPr>
          <p:nvPr>
            <p:ph type="body" idx="11"/>
          </p:nvPr>
        </p:nvSpPr>
        <p:spPr>
          <a:xfrm>
            <a:off x="5579101" y="5059680"/>
            <a:ext cx="6342396" cy="1563667"/>
          </a:xfrm>
        </p:spPr>
        <p:txBody>
          <a:bodyPr/>
          <a:lstStyle/>
          <a:p>
            <a:pPr marL="0" indent="0">
              <a:buNone/>
            </a:pPr>
            <a:r>
              <a:rPr lang="it-IT" sz="3200" dirty="0"/>
              <a:t>L'NSGA-II </a:t>
            </a:r>
            <a:r>
              <a:rPr lang="it-IT" sz="3200" dirty="0" err="1"/>
              <a:t>e’</a:t>
            </a:r>
            <a:r>
              <a:rPr lang="it-IT" sz="3200" dirty="0"/>
              <a:t> un algoritmo </a:t>
            </a:r>
            <a:r>
              <a:rPr lang="it-IT" sz="3200" dirty="0">
                <a:solidFill>
                  <a:srgbClr val="FF0000"/>
                </a:solidFill>
              </a:rPr>
              <a:t>elitista</a:t>
            </a:r>
            <a:r>
              <a:rPr lang="it-IT" sz="3200" dirty="0"/>
              <a:t>, il che significa che i cromosomi migliori di una generazione saranno presenti anche nella generazione successiva. </a:t>
            </a:r>
            <a:endParaRPr lang="en-GB" sz="3200" dirty="0"/>
          </a:p>
        </p:txBody>
      </p:sp>
      <p:pic>
        <p:nvPicPr>
          <p:cNvPr id="27" name="Picture 26" descr="A purple monster with sharp teeth&#10;&#10;Description automatically generated">
            <a:extLst>
              <a:ext uri="{FF2B5EF4-FFF2-40B4-BE49-F238E27FC236}">
                <a16:creationId xmlns:a16="http://schemas.microsoft.com/office/drawing/2014/main" id="{8134A61E-8C03-A2DD-9A08-E9F2787B8715}"/>
              </a:ext>
            </a:extLst>
          </p:cNvPr>
          <p:cNvPicPr>
            <a:picLocks noChangeAspect="1"/>
          </p:cNvPicPr>
          <p:nvPr/>
        </p:nvPicPr>
        <p:blipFill>
          <a:blip r:embed="rId3"/>
          <a:stretch>
            <a:fillRect/>
          </a:stretch>
        </p:blipFill>
        <p:spPr>
          <a:xfrm>
            <a:off x="2147750" y="2013338"/>
            <a:ext cx="3258554" cy="3258554"/>
          </a:xfrm>
          <a:prstGeom prst="rect">
            <a:avLst/>
          </a:prstGeom>
        </p:spPr>
      </p:pic>
      <p:pic>
        <p:nvPicPr>
          <p:cNvPr id="29" name="Picture 28" descr="A pixel art of a purple monster&#10;&#10;Description automatically generated">
            <a:extLst>
              <a:ext uri="{FF2B5EF4-FFF2-40B4-BE49-F238E27FC236}">
                <a16:creationId xmlns:a16="http://schemas.microsoft.com/office/drawing/2014/main" id="{67B08061-771F-024E-194D-0C5243B96102}"/>
              </a:ext>
            </a:extLst>
          </p:cNvPr>
          <p:cNvPicPr>
            <a:picLocks noChangeAspect="1"/>
          </p:cNvPicPr>
          <p:nvPr/>
        </p:nvPicPr>
        <p:blipFill>
          <a:blip r:embed="rId4"/>
          <a:stretch>
            <a:fillRect/>
          </a:stretch>
        </p:blipFill>
        <p:spPr>
          <a:xfrm>
            <a:off x="6889889" y="49360"/>
            <a:ext cx="3258554" cy="3258554"/>
          </a:xfrm>
          <a:prstGeom prst="rect">
            <a:avLst/>
          </a:prstGeom>
        </p:spPr>
      </p:pic>
      <p:grpSp>
        <p:nvGrpSpPr>
          <p:cNvPr id="43" name="Group 42">
            <a:extLst>
              <a:ext uri="{FF2B5EF4-FFF2-40B4-BE49-F238E27FC236}">
                <a16:creationId xmlns:a16="http://schemas.microsoft.com/office/drawing/2014/main" id="{A73D0D37-353C-D86B-F973-5F5E1CFB8675}"/>
              </a:ext>
            </a:extLst>
          </p:cNvPr>
          <p:cNvGrpSpPr/>
          <p:nvPr/>
        </p:nvGrpSpPr>
        <p:grpSpPr>
          <a:xfrm>
            <a:off x="673076" y="692419"/>
            <a:ext cx="4826049" cy="1400700"/>
            <a:chOff x="673076" y="692419"/>
            <a:chExt cx="4826049" cy="1400700"/>
          </a:xfrm>
        </p:grpSpPr>
        <p:pic>
          <p:nvPicPr>
            <p:cNvPr id="12" name="Picture 11" descr="A screen shot of a video game&#10;&#10;Description automatically generated">
              <a:extLst>
                <a:ext uri="{FF2B5EF4-FFF2-40B4-BE49-F238E27FC236}">
                  <a16:creationId xmlns:a16="http://schemas.microsoft.com/office/drawing/2014/main" id="{C7DD0D22-236E-0CAA-010F-9D252B2FD6EF}"/>
                </a:ext>
              </a:extLst>
            </p:cNvPr>
            <p:cNvPicPr>
              <a:picLocks noChangeAspect="1"/>
            </p:cNvPicPr>
            <p:nvPr/>
          </p:nvPicPr>
          <p:blipFill>
            <a:blip r:embed="rId5"/>
            <a:stretch>
              <a:fillRect/>
            </a:stretch>
          </p:blipFill>
          <p:spPr>
            <a:xfrm>
              <a:off x="673076" y="692419"/>
              <a:ext cx="4826049" cy="1400700"/>
            </a:xfrm>
            <a:prstGeom prst="rect">
              <a:avLst/>
            </a:prstGeom>
          </p:spPr>
        </p:pic>
        <p:grpSp>
          <p:nvGrpSpPr>
            <p:cNvPr id="35" name="Group 34">
              <a:extLst>
                <a:ext uri="{FF2B5EF4-FFF2-40B4-BE49-F238E27FC236}">
                  <a16:creationId xmlns:a16="http://schemas.microsoft.com/office/drawing/2014/main" id="{06027FFB-4800-E689-A774-291BAFB52447}"/>
                </a:ext>
              </a:extLst>
            </p:cNvPr>
            <p:cNvGrpSpPr/>
            <p:nvPr/>
          </p:nvGrpSpPr>
          <p:grpSpPr>
            <a:xfrm>
              <a:off x="2548092" y="1511301"/>
              <a:ext cx="2326499" cy="149224"/>
              <a:chOff x="2548092" y="1511301"/>
              <a:chExt cx="2326499" cy="149224"/>
            </a:xfrm>
          </p:grpSpPr>
          <p:sp>
            <p:nvSpPr>
              <p:cNvPr id="30" name="Rectangle 29">
                <a:extLst>
                  <a:ext uri="{FF2B5EF4-FFF2-40B4-BE49-F238E27FC236}">
                    <a16:creationId xmlns:a16="http://schemas.microsoft.com/office/drawing/2014/main" id="{5FDA28B8-4550-19EF-8002-B36930641249}"/>
                  </a:ext>
                </a:extLst>
              </p:cNvPr>
              <p:cNvSpPr/>
              <p:nvPr/>
            </p:nvSpPr>
            <p:spPr>
              <a:xfrm>
                <a:off x="2550302" y="1511301"/>
                <a:ext cx="2324289" cy="149224"/>
              </a:xfrm>
              <a:prstGeom prst="rect">
                <a:avLst/>
              </a:prstGeom>
              <a:solidFill>
                <a:srgbClr val="00FC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Rectangle 33">
                <a:extLst>
                  <a:ext uri="{FF2B5EF4-FFF2-40B4-BE49-F238E27FC236}">
                    <a16:creationId xmlns:a16="http://schemas.microsoft.com/office/drawing/2014/main" id="{950F1F4D-1B56-6267-D44E-26DD7415E582}"/>
                  </a:ext>
                </a:extLst>
              </p:cNvPr>
              <p:cNvSpPr/>
              <p:nvPr/>
            </p:nvSpPr>
            <p:spPr>
              <a:xfrm>
                <a:off x="2548092" y="1511301"/>
                <a:ext cx="2326499" cy="45719"/>
              </a:xfrm>
              <a:prstGeom prst="rect">
                <a:avLst/>
              </a:prstGeom>
              <a:solidFill>
                <a:srgbClr val="04D3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0" name="Text Placeholder 9">
              <a:extLst>
                <a:ext uri="{FF2B5EF4-FFF2-40B4-BE49-F238E27FC236}">
                  <a16:creationId xmlns:a16="http://schemas.microsoft.com/office/drawing/2014/main" id="{891DC982-55D8-49A8-76E0-A47958E77437}"/>
                </a:ext>
              </a:extLst>
            </p:cNvPr>
            <p:cNvSpPr txBox="1">
              <a:spLocks/>
            </p:cNvSpPr>
            <p:nvPr/>
          </p:nvSpPr>
          <p:spPr>
            <a:xfrm>
              <a:off x="898953" y="708632"/>
              <a:ext cx="3080364" cy="7017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SPEA2</a:t>
              </a:r>
            </a:p>
          </p:txBody>
        </p:sp>
        <p:sp>
          <p:nvSpPr>
            <p:cNvPr id="41" name="Text Placeholder 10">
              <a:extLst>
                <a:ext uri="{FF2B5EF4-FFF2-40B4-BE49-F238E27FC236}">
                  <a16:creationId xmlns:a16="http://schemas.microsoft.com/office/drawing/2014/main" id="{F599A444-48ED-5329-D50C-BD4512B33C5E}"/>
                </a:ext>
              </a:extLst>
            </p:cNvPr>
            <p:cNvSpPr txBox="1">
              <a:spLocks/>
            </p:cNvSpPr>
            <p:nvPr/>
          </p:nvSpPr>
          <p:spPr>
            <a:xfrm>
              <a:off x="4551153" y="708632"/>
              <a:ext cx="457933" cy="7017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3</a:t>
              </a:r>
              <a:endParaRPr lang="en-GB" dirty="0"/>
            </a:p>
          </p:txBody>
        </p:sp>
      </p:grpSp>
      <p:grpSp>
        <p:nvGrpSpPr>
          <p:cNvPr id="2" name="Group 41">
            <a:extLst>
              <a:ext uri="{FF2B5EF4-FFF2-40B4-BE49-F238E27FC236}">
                <a16:creationId xmlns:a16="http://schemas.microsoft.com/office/drawing/2014/main" id="{7CA2133E-FEAD-3104-77AC-2D54885DDC4D}"/>
              </a:ext>
            </a:extLst>
          </p:cNvPr>
          <p:cNvGrpSpPr/>
          <p:nvPr/>
        </p:nvGrpSpPr>
        <p:grpSpPr>
          <a:xfrm>
            <a:off x="6529339" y="2985488"/>
            <a:ext cx="4826049" cy="1727403"/>
            <a:chOff x="6529339" y="2985488"/>
            <a:chExt cx="4826049" cy="1727403"/>
          </a:xfrm>
        </p:grpSpPr>
        <p:pic>
          <p:nvPicPr>
            <p:cNvPr id="3" name="Picture 12" descr="A screen shot of a video game&#10;&#10;Description automatically generated">
              <a:extLst>
                <a:ext uri="{FF2B5EF4-FFF2-40B4-BE49-F238E27FC236}">
                  <a16:creationId xmlns:a16="http://schemas.microsoft.com/office/drawing/2014/main" id="{B4CDF330-9482-1E1A-A5B5-1034A1723538}"/>
                </a:ext>
              </a:extLst>
            </p:cNvPr>
            <p:cNvPicPr>
              <a:picLocks noChangeAspect="1"/>
            </p:cNvPicPr>
            <p:nvPr/>
          </p:nvPicPr>
          <p:blipFill>
            <a:blip r:embed="rId6"/>
            <a:stretch>
              <a:fillRect/>
            </a:stretch>
          </p:blipFill>
          <p:spPr>
            <a:xfrm>
              <a:off x="6529339" y="2993849"/>
              <a:ext cx="4826049" cy="1719042"/>
            </a:xfrm>
            <a:prstGeom prst="rect">
              <a:avLst/>
            </a:prstGeom>
          </p:spPr>
        </p:pic>
        <p:grpSp>
          <p:nvGrpSpPr>
            <p:cNvPr id="5" name="Group 32">
              <a:extLst>
                <a:ext uri="{FF2B5EF4-FFF2-40B4-BE49-F238E27FC236}">
                  <a16:creationId xmlns:a16="http://schemas.microsoft.com/office/drawing/2014/main" id="{121B11E3-1E84-3884-2FE7-EAB9F7280B75}"/>
                </a:ext>
              </a:extLst>
            </p:cNvPr>
            <p:cNvGrpSpPr/>
            <p:nvPr/>
          </p:nvGrpSpPr>
          <p:grpSpPr>
            <a:xfrm>
              <a:off x="8750299" y="3781782"/>
              <a:ext cx="2235202" cy="144084"/>
              <a:chOff x="8750299" y="3781782"/>
              <a:chExt cx="2235202" cy="144084"/>
            </a:xfrm>
          </p:grpSpPr>
          <p:sp>
            <p:nvSpPr>
              <p:cNvPr id="10" name="Rectangle 30">
                <a:extLst>
                  <a:ext uri="{FF2B5EF4-FFF2-40B4-BE49-F238E27FC236}">
                    <a16:creationId xmlns:a16="http://schemas.microsoft.com/office/drawing/2014/main" id="{18EFDE15-D102-0C0F-083B-561C6727E2CE}"/>
                  </a:ext>
                </a:extLst>
              </p:cNvPr>
              <p:cNvSpPr/>
              <p:nvPr/>
            </p:nvSpPr>
            <p:spPr>
              <a:xfrm>
                <a:off x="8750300" y="3784600"/>
                <a:ext cx="2235201" cy="141266"/>
              </a:xfrm>
              <a:prstGeom prst="rect">
                <a:avLst/>
              </a:prstGeom>
              <a:solidFill>
                <a:srgbClr val="00FC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31">
                <a:extLst>
                  <a:ext uri="{FF2B5EF4-FFF2-40B4-BE49-F238E27FC236}">
                    <a16:creationId xmlns:a16="http://schemas.microsoft.com/office/drawing/2014/main" id="{4BD719B9-A1EA-9F2F-271A-8167F0D45300}"/>
                  </a:ext>
                </a:extLst>
              </p:cNvPr>
              <p:cNvSpPr/>
              <p:nvPr/>
            </p:nvSpPr>
            <p:spPr>
              <a:xfrm>
                <a:off x="8750299" y="3781782"/>
                <a:ext cx="2235201" cy="41563"/>
              </a:xfrm>
              <a:prstGeom prst="rect">
                <a:avLst/>
              </a:prstGeom>
              <a:solidFill>
                <a:srgbClr val="04D3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Text Placeholder 1">
              <a:extLst>
                <a:ext uri="{FF2B5EF4-FFF2-40B4-BE49-F238E27FC236}">
                  <a16:creationId xmlns:a16="http://schemas.microsoft.com/office/drawing/2014/main" id="{C051EBDB-DA36-5DE2-FE32-BB53089672A7}"/>
                </a:ext>
              </a:extLst>
            </p:cNvPr>
            <p:cNvSpPr txBox="1">
              <a:spLocks/>
            </p:cNvSpPr>
            <p:nvPr/>
          </p:nvSpPr>
          <p:spPr>
            <a:xfrm>
              <a:off x="7168551" y="2985488"/>
              <a:ext cx="3080364" cy="7017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NSGA-II</a:t>
              </a:r>
            </a:p>
          </p:txBody>
        </p:sp>
        <p:sp>
          <p:nvSpPr>
            <p:cNvPr id="8" name="Text Placeholder 7">
              <a:extLst>
                <a:ext uri="{FF2B5EF4-FFF2-40B4-BE49-F238E27FC236}">
                  <a16:creationId xmlns:a16="http://schemas.microsoft.com/office/drawing/2014/main" id="{C8875BDE-841E-529C-8550-2F6D8444A25D}"/>
                </a:ext>
              </a:extLst>
            </p:cNvPr>
            <p:cNvSpPr txBox="1">
              <a:spLocks/>
            </p:cNvSpPr>
            <p:nvPr/>
          </p:nvSpPr>
          <p:spPr>
            <a:xfrm>
              <a:off x="10668489" y="2985488"/>
              <a:ext cx="457933" cy="7017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6</a:t>
              </a:r>
              <a:endParaRPr lang="en-GB" dirty="0"/>
            </a:p>
          </p:txBody>
        </p:sp>
        <p:sp>
          <p:nvSpPr>
            <p:cNvPr id="9" name="Text Placeholder 8">
              <a:extLst>
                <a:ext uri="{FF2B5EF4-FFF2-40B4-BE49-F238E27FC236}">
                  <a16:creationId xmlns:a16="http://schemas.microsoft.com/office/drawing/2014/main" id="{EF1A188D-00D7-A585-4444-6E453C9A169F}"/>
                </a:ext>
              </a:extLst>
            </p:cNvPr>
            <p:cNvSpPr txBox="1">
              <a:spLocks/>
            </p:cNvSpPr>
            <p:nvPr/>
          </p:nvSpPr>
          <p:spPr>
            <a:xfrm>
              <a:off x="9152627" y="3851254"/>
              <a:ext cx="1896158" cy="5909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GB" sz="4000" dirty="0"/>
                <a:t>30/30</a:t>
              </a:r>
            </a:p>
          </p:txBody>
        </p:sp>
      </p:grpSp>
    </p:spTree>
    <p:extLst>
      <p:ext uri="{BB962C8B-B14F-4D97-AF65-F5344CB8AC3E}">
        <p14:creationId xmlns:p14="http://schemas.microsoft.com/office/powerpoint/2010/main" val="3925035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A7190-6A77-87E7-1218-EC3829A0E03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E1EF624-58DA-09C4-D39A-F5465A8357DC}"/>
              </a:ext>
            </a:extLst>
          </p:cNvPr>
          <p:cNvSpPr>
            <a:spLocks noGrp="1"/>
          </p:cNvSpPr>
          <p:nvPr>
            <p:ph type="title"/>
          </p:nvPr>
        </p:nvSpPr>
        <p:spPr>
          <a:xfrm>
            <a:off x="437321" y="5186944"/>
            <a:ext cx="4866199" cy="1325563"/>
          </a:xfrm>
        </p:spPr>
        <p:txBody>
          <a:bodyPr>
            <a:noAutofit/>
          </a:bodyPr>
          <a:lstStyle/>
          <a:p>
            <a:pPr>
              <a:lnSpc>
                <a:spcPct val="70000"/>
              </a:lnSpc>
            </a:pPr>
            <a:r>
              <a:rPr lang="en-GB" sz="5600" dirty="0"/>
              <a:t>SPEA2 e’ </a:t>
            </a:r>
            <a:r>
              <a:rPr lang="en-GB" sz="5600" dirty="0" err="1"/>
              <a:t>paralizzato</a:t>
            </a:r>
            <a:r>
              <a:rPr lang="en-GB" sz="5600" dirty="0"/>
              <a:t>.</a:t>
            </a:r>
          </a:p>
        </p:txBody>
      </p:sp>
      <p:sp>
        <p:nvSpPr>
          <p:cNvPr id="6" name="Text Placeholder 5">
            <a:extLst>
              <a:ext uri="{FF2B5EF4-FFF2-40B4-BE49-F238E27FC236}">
                <a16:creationId xmlns:a16="http://schemas.microsoft.com/office/drawing/2014/main" id="{DC90637D-514F-833F-6A89-3333BEA80E09}"/>
              </a:ext>
            </a:extLst>
          </p:cNvPr>
          <p:cNvSpPr>
            <a:spLocks noGrp="1"/>
          </p:cNvSpPr>
          <p:nvPr>
            <p:ph type="body" idx="11"/>
          </p:nvPr>
        </p:nvSpPr>
        <p:spPr>
          <a:xfrm>
            <a:off x="5579101" y="5059680"/>
            <a:ext cx="6342396" cy="1563667"/>
          </a:xfrm>
        </p:spPr>
        <p:txBody>
          <a:bodyPr/>
          <a:lstStyle/>
          <a:p>
            <a:pPr marL="0" indent="0">
              <a:buNone/>
            </a:pPr>
            <a:r>
              <a:rPr lang="it-IT" sz="3200" dirty="0"/>
              <a:t>L'NSGA-II </a:t>
            </a:r>
            <a:r>
              <a:rPr lang="it-IT" sz="3200" dirty="0" err="1"/>
              <a:t>e’</a:t>
            </a:r>
            <a:r>
              <a:rPr lang="it-IT" sz="3200" dirty="0"/>
              <a:t> un algoritmo </a:t>
            </a:r>
            <a:r>
              <a:rPr lang="it-IT" sz="3200" dirty="0">
                <a:solidFill>
                  <a:srgbClr val="FF0000"/>
                </a:solidFill>
              </a:rPr>
              <a:t>elitista</a:t>
            </a:r>
            <a:r>
              <a:rPr lang="it-IT" sz="3200" dirty="0"/>
              <a:t>, il che significa che i cromosomi migliori di una generazione saranno presenti anche nella generazione successiva. </a:t>
            </a:r>
            <a:endParaRPr lang="en-GB" sz="3200" dirty="0"/>
          </a:p>
        </p:txBody>
      </p:sp>
      <p:pic>
        <p:nvPicPr>
          <p:cNvPr id="27" name="Picture 26" descr="A purple monster with sharp teeth&#10;&#10;Description automatically generated">
            <a:extLst>
              <a:ext uri="{FF2B5EF4-FFF2-40B4-BE49-F238E27FC236}">
                <a16:creationId xmlns:a16="http://schemas.microsoft.com/office/drawing/2014/main" id="{C3F84452-A0EB-2AE7-9785-8F867D5D9F1F}"/>
              </a:ext>
            </a:extLst>
          </p:cNvPr>
          <p:cNvPicPr>
            <a:picLocks noChangeAspect="1"/>
          </p:cNvPicPr>
          <p:nvPr/>
        </p:nvPicPr>
        <p:blipFill>
          <a:blip r:embed="rId3"/>
          <a:stretch>
            <a:fillRect/>
          </a:stretch>
        </p:blipFill>
        <p:spPr>
          <a:xfrm>
            <a:off x="2147750" y="2013338"/>
            <a:ext cx="3258554" cy="3258554"/>
          </a:xfrm>
          <a:prstGeom prst="rect">
            <a:avLst/>
          </a:prstGeom>
        </p:spPr>
      </p:pic>
      <p:pic>
        <p:nvPicPr>
          <p:cNvPr id="29" name="Picture 28" descr="A pixel art of a purple monster&#10;&#10;Description automatically generated">
            <a:extLst>
              <a:ext uri="{FF2B5EF4-FFF2-40B4-BE49-F238E27FC236}">
                <a16:creationId xmlns:a16="http://schemas.microsoft.com/office/drawing/2014/main" id="{42B45FED-5373-F263-4740-2053305937FF}"/>
              </a:ext>
            </a:extLst>
          </p:cNvPr>
          <p:cNvPicPr>
            <a:picLocks noChangeAspect="1"/>
          </p:cNvPicPr>
          <p:nvPr/>
        </p:nvPicPr>
        <p:blipFill>
          <a:blip r:embed="rId4"/>
          <a:stretch>
            <a:fillRect/>
          </a:stretch>
        </p:blipFill>
        <p:spPr>
          <a:xfrm>
            <a:off x="6889889" y="49360"/>
            <a:ext cx="3258554" cy="3258554"/>
          </a:xfrm>
          <a:prstGeom prst="rect">
            <a:avLst/>
          </a:prstGeom>
        </p:spPr>
      </p:pic>
      <p:grpSp>
        <p:nvGrpSpPr>
          <p:cNvPr id="43" name="Group 42">
            <a:extLst>
              <a:ext uri="{FF2B5EF4-FFF2-40B4-BE49-F238E27FC236}">
                <a16:creationId xmlns:a16="http://schemas.microsoft.com/office/drawing/2014/main" id="{548FD25F-98FC-4ECD-BA11-EFCFCDE9E90B}"/>
              </a:ext>
            </a:extLst>
          </p:cNvPr>
          <p:cNvGrpSpPr/>
          <p:nvPr/>
        </p:nvGrpSpPr>
        <p:grpSpPr>
          <a:xfrm>
            <a:off x="673076" y="692419"/>
            <a:ext cx="4826049" cy="1400700"/>
            <a:chOff x="673076" y="692419"/>
            <a:chExt cx="4826049" cy="1400700"/>
          </a:xfrm>
        </p:grpSpPr>
        <p:pic>
          <p:nvPicPr>
            <p:cNvPr id="12" name="Picture 11" descr="A screen shot of a video game&#10;&#10;Description automatically generated">
              <a:extLst>
                <a:ext uri="{FF2B5EF4-FFF2-40B4-BE49-F238E27FC236}">
                  <a16:creationId xmlns:a16="http://schemas.microsoft.com/office/drawing/2014/main" id="{4249F6B6-7BE2-67E6-6BA8-69FD8E894A57}"/>
                </a:ext>
              </a:extLst>
            </p:cNvPr>
            <p:cNvPicPr>
              <a:picLocks noChangeAspect="1"/>
            </p:cNvPicPr>
            <p:nvPr/>
          </p:nvPicPr>
          <p:blipFill>
            <a:blip r:embed="rId5"/>
            <a:stretch>
              <a:fillRect/>
            </a:stretch>
          </p:blipFill>
          <p:spPr>
            <a:xfrm>
              <a:off x="673076" y="692419"/>
              <a:ext cx="4826049" cy="1400700"/>
            </a:xfrm>
            <a:prstGeom prst="rect">
              <a:avLst/>
            </a:prstGeom>
          </p:spPr>
        </p:pic>
        <p:grpSp>
          <p:nvGrpSpPr>
            <p:cNvPr id="35" name="Group 34">
              <a:extLst>
                <a:ext uri="{FF2B5EF4-FFF2-40B4-BE49-F238E27FC236}">
                  <a16:creationId xmlns:a16="http://schemas.microsoft.com/office/drawing/2014/main" id="{0558BCC6-A804-F85C-16C1-DBE259BE79C2}"/>
                </a:ext>
              </a:extLst>
            </p:cNvPr>
            <p:cNvGrpSpPr/>
            <p:nvPr/>
          </p:nvGrpSpPr>
          <p:grpSpPr>
            <a:xfrm>
              <a:off x="2548092" y="1511301"/>
              <a:ext cx="2326499" cy="149224"/>
              <a:chOff x="2548092" y="1511301"/>
              <a:chExt cx="2326499" cy="149224"/>
            </a:xfrm>
          </p:grpSpPr>
          <p:sp>
            <p:nvSpPr>
              <p:cNvPr id="30" name="Rectangle 29">
                <a:extLst>
                  <a:ext uri="{FF2B5EF4-FFF2-40B4-BE49-F238E27FC236}">
                    <a16:creationId xmlns:a16="http://schemas.microsoft.com/office/drawing/2014/main" id="{C5C44A25-30E0-80D1-63CA-42F6F89ACED7}"/>
                  </a:ext>
                </a:extLst>
              </p:cNvPr>
              <p:cNvSpPr/>
              <p:nvPr/>
            </p:nvSpPr>
            <p:spPr>
              <a:xfrm>
                <a:off x="2550301" y="1511301"/>
                <a:ext cx="2324289" cy="149224"/>
              </a:xfrm>
              <a:prstGeom prst="rect">
                <a:avLst/>
              </a:prstGeom>
              <a:solidFill>
                <a:srgbClr val="00FC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Rectangle 33">
                <a:extLst>
                  <a:ext uri="{FF2B5EF4-FFF2-40B4-BE49-F238E27FC236}">
                    <a16:creationId xmlns:a16="http://schemas.microsoft.com/office/drawing/2014/main" id="{158EAB51-6D9B-2C06-4E78-015E7DA5582A}"/>
                  </a:ext>
                </a:extLst>
              </p:cNvPr>
              <p:cNvSpPr/>
              <p:nvPr/>
            </p:nvSpPr>
            <p:spPr>
              <a:xfrm>
                <a:off x="2548092" y="1511301"/>
                <a:ext cx="2326499" cy="45719"/>
              </a:xfrm>
              <a:prstGeom prst="rect">
                <a:avLst/>
              </a:prstGeom>
              <a:solidFill>
                <a:srgbClr val="04D3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0" name="Text Placeholder 9">
              <a:extLst>
                <a:ext uri="{FF2B5EF4-FFF2-40B4-BE49-F238E27FC236}">
                  <a16:creationId xmlns:a16="http://schemas.microsoft.com/office/drawing/2014/main" id="{AC0A9731-C994-322A-0C16-0067B181B3C4}"/>
                </a:ext>
              </a:extLst>
            </p:cNvPr>
            <p:cNvSpPr txBox="1">
              <a:spLocks/>
            </p:cNvSpPr>
            <p:nvPr/>
          </p:nvSpPr>
          <p:spPr>
            <a:xfrm>
              <a:off x="898953" y="708632"/>
              <a:ext cx="3080364" cy="7017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SPEA2</a:t>
              </a:r>
            </a:p>
          </p:txBody>
        </p:sp>
        <p:sp>
          <p:nvSpPr>
            <p:cNvPr id="41" name="Text Placeholder 10">
              <a:extLst>
                <a:ext uri="{FF2B5EF4-FFF2-40B4-BE49-F238E27FC236}">
                  <a16:creationId xmlns:a16="http://schemas.microsoft.com/office/drawing/2014/main" id="{BA05A3E9-C6D9-8961-868D-682EC24F01CD}"/>
                </a:ext>
              </a:extLst>
            </p:cNvPr>
            <p:cNvSpPr txBox="1">
              <a:spLocks/>
            </p:cNvSpPr>
            <p:nvPr/>
          </p:nvSpPr>
          <p:spPr>
            <a:xfrm>
              <a:off x="4551153" y="708632"/>
              <a:ext cx="457933" cy="7017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3</a:t>
              </a:r>
              <a:endParaRPr lang="en-GB" dirty="0"/>
            </a:p>
          </p:txBody>
        </p:sp>
      </p:grpSp>
      <p:pic>
        <p:nvPicPr>
          <p:cNvPr id="2" name="Immagine 1">
            <a:extLst>
              <a:ext uri="{FF2B5EF4-FFF2-40B4-BE49-F238E27FC236}">
                <a16:creationId xmlns:a16="http://schemas.microsoft.com/office/drawing/2014/main" id="{2CE41693-6358-F44E-6CF7-7B393FC29F75}"/>
              </a:ext>
            </a:extLst>
          </p:cNvPr>
          <p:cNvPicPr>
            <a:picLocks noChangeAspect="1"/>
          </p:cNvPicPr>
          <p:nvPr/>
        </p:nvPicPr>
        <p:blipFill>
          <a:blip r:embed="rId6"/>
          <a:stretch>
            <a:fillRect/>
          </a:stretch>
        </p:blipFill>
        <p:spPr>
          <a:xfrm>
            <a:off x="898953" y="1416345"/>
            <a:ext cx="814196" cy="325678"/>
          </a:xfrm>
          <a:prstGeom prst="rect">
            <a:avLst/>
          </a:prstGeom>
        </p:spPr>
      </p:pic>
      <p:grpSp>
        <p:nvGrpSpPr>
          <p:cNvPr id="3" name="Group 41">
            <a:extLst>
              <a:ext uri="{FF2B5EF4-FFF2-40B4-BE49-F238E27FC236}">
                <a16:creationId xmlns:a16="http://schemas.microsoft.com/office/drawing/2014/main" id="{6BB3E24F-54BC-443E-2635-36968982875C}"/>
              </a:ext>
            </a:extLst>
          </p:cNvPr>
          <p:cNvGrpSpPr/>
          <p:nvPr/>
        </p:nvGrpSpPr>
        <p:grpSpPr>
          <a:xfrm>
            <a:off x="6529339" y="2985488"/>
            <a:ext cx="4826049" cy="1727403"/>
            <a:chOff x="6529339" y="2985488"/>
            <a:chExt cx="4826049" cy="1727403"/>
          </a:xfrm>
        </p:grpSpPr>
        <p:pic>
          <p:nvPicPr>
            <p:cNvPr id="5" name="Picture 12" descr="A screen shot of a video game&#10;&#10;Description automatically generated">
              <a:extLst>
                <a:ext uri="{FF2B5EF4-FFF2-40B4-BE49-F238E27FC236}">
                  <a16:creationId xmlns:a16="http://schemas.microsoft.com/office/drawing/2014/main" id="{94B1F3FE-5F57-F2D7-8BD0-8B28AD332167}"/>
                </a:ext>
              </a:extLst>
            </p:cNvPr>
            <p:cNvPicPr>
              <a:picLocks noChangeAspect="1"/>
            </p:cNvPicPr>
            <p:nvPr/>
          </p:nvPicPr>
          <p:blipFill>
            <a:blip r:embed="rId7"/>
            <a:stretch>
              <a:fillRect/>
            </a:stretch>
          </p:blipFill>
          <p:spPr>
            <a:xfrm>
              <a:off x="6529339" y="2993849"/>
              <a:ext cx="4826049" cy="1719042"/>
            </a:xfrm>
            <a:prstGeom prst="rect">
              <a:avLst/>
            </a:prstGeom>
          </p:spPr>
        </p:pic>
        <p:grpSp>
          <p:nvGrpSpPr>
            <p:cNvPr id="7" name="Group 32">
              <a:extLst>
                <a:ext uri="{FF2B5EF4-FFF2-40B4-BE49-F238E27FC236}">
                  <a16:creationId xmlns:a16="http://schemas.microsoft.com/office/drawing/2014/main" id="{034EF037-BABF-2105-4A18-F1A255BF5BAA}"/>
                </a:ext>
              </a:extLst>
            </p:cNvPr>
            <p:cNvGrpSpPr/>
            <p:nvPr/>
          </p:nvGrpSpPr>
          <p:grpSpPr>
            <a:xfrm>
              <a:off x="8750299" y="3781782"/>
              <a:ext cx="2235202" cy="144084"/>
              <a:chOff x="8750299" y="3781782"/>
              <a:chExt cx="2235202" cy="144084"/>
            </a:xfrm>
          </p:grpSpPr>
          <p:sp>
            <p:nvSpPr>
              <p:cNvPr id="11" name="Rectangle 30">
                <a:extLst>
                  <a:ext uri="{FF2B5EF4-FFF2-40B4-BE49-F238E27FC236}">
                    <a16:creationId xmlns:a16="http://schemas.microsoft.com/office/drawing/2014/main" id="{9D86A818-8BE3-AD0C-68FB-AF5ACB58FFBC}"/>
                  </a:ext>
                </a:extLst>
              </p:cNvPr>
              <p:cNvSpPr/>
              <p:nvPr/>
            </p:nvSpPr>
            <p:spPr>
              <a:xfrm>
                <a:off x="8750300" y="3784600"/>
                <a:ext cx="2235201" cy="141266"/>
              </a:xfrm>
              <a:prstGeom prst="rect">
                <a:avLst/>
              </a:prstGeom>
              <a:solidFill>
                <a:srgbClr val="00FC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31">
                <a:extLst>
                  <a:ext uri="{FF2B5EF4-FFF2-40B4-BE49-F238E27FC236}">
                    <a16:creationId xmlns:a16="http://schemas.microsoft.com/office/drawing/2014/main" id="{F478F306-B3D2-6493-02AD-AC8C1D7E3476}"/>
                  </a:ext>
                </a:extLst>
              </p:cNvPr>
              <p:cNvSpPr/>
              <p:nvPr/>
            </p:nvSpPr>
            <p:spPr>
              <a:xfrm>
                <a:off x="8750299" y="3781782"/>
                <a:ext cx="2235201" cy="41563"/>
              </a:xfrm>
              <a:prstGeom prst="rect">
                <a:avLst/>
              </a:prstGeom>
              <a:solidFill>
                <a:srgbClr val="04D3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Text Placeholder 1">
              <a:extLst>
                <a:ext uri="{FF2B5EF4-FFF2-40B4-BE49-F238E27FC236}">
                  <a16:creationId xmlns:a16="http://schemas.microsoft.com/office/drawing/2014/main" id="{5152083B-CE9C-934D-D8D7-D62B384392AC}"/>
                </a:ext>
              </a:extLst>
            </p:cNvPr>
            <p:cNvSpPr txBox="1">
              <a:spLocks/>
            </p:cNvSpPr>
            <p:nvPr/>
          </p:nvSpPr>
          <p:spPr>
            <a:xfrm>
              <a:off x="7168551" y="2985488"/>
              <a:ext cx="3080364" cy="7017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NSGA-II</a:t>
              </a:r>
            </a:p>
          </p:txBody>
        </p:sp>
        <p:sp>
          <p:nvSpPr>
            <p:cNvPr id="9" name="Text Placeholder 7">
              <a:extLst>
                <a:ext uri="{FF2B5EF4-FFF2-40B4-BE49-F238E27FC236}">
                  <a16:creationId xmlns:a16="http://schemas.microsoft.com/office/drawing/2014/main" id="{ED10332D-C8CC-7B8A-EF68-4C7E582DD1CE}"/>
                </a:ext>
              </a:extLst>
            </p:cNvPr>
            <p:cNvSpPr txBox="1">
              <a:spLocks/>
            </p:cNvSpPr>
            <p:nvPr/>
          </p:nvSpPr>
          <p:spPr>
            <a:xfrm>
              <a:off x="10668489" y="2985488"/>
              <a:ext cx="457933" cy="7017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6</a:t>
              </a:r>
              <a:endParaRPr lang="en-GB" dirty="0"/>
            </a:p>
          </p:txBody>
        </p:sp>
        <p:sp>
          <p:nvSpPr>
            <p:cNvPr id="10" name="Text Placeholder 8">
              <a:extLst>
                <a:ext uri="{FF2B5EF4-FFF2-40B4-BE49-F238E27FC236}">
                  <a16:creationId xmlns:a16="http://schemas.microsoft.com/office/drawing/2014/main" id="{A89E2ED3-C6C7-8D26-9D7C-15C588B53004}"/>
                </a:ext>
              </a:extLst>
            </p:cNvPr>
            <p:cNvSpPr txBox="1">
              <a:spLocks/>
            </p:cNvSpPr>
            <p:nvPr/>
          </p:nvSpPr>
          <p:spPr>
            <a:xfrm>
              <a:off x="9152627" y="3851254"/>
              <a:ext cx="1896158" cy="5909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GB" sz="4000" dirty="0"/>
                <a:t>30/30</a:t>
              </a:r>
            </a:p>
          </p:txBody>
        </p:sp>
      </p:grpSp>
    </p:spTree>
    <p:extLst>
      <p:ext uri="{BB962C8B-B14F-4D97-AF65-F5344CB8AC3E}">
        <p14:creationId xmlns:p14="http://schemas.microsoft.com/office/powerpoint/2010/main" val="23322021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F4EBC-B10F-325A-C6E9-010CB641F31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2F1FD116-ECB5-5451-C035-290AACEC8BFA}"/>
              </a:ext>
            </a:extLst>
          </p:cNvPr>
          <p:cNvSpPr>
            <a:spLocks noGrp="1"/>
          </p:cNvSpPr>
          <p:nvPr>
            <p:ph type="body" idx="3"/>
          </p:nvPr>
        </p:nvSpPr>
        <p:spPr/>
        <p:txBody>
          <a:bodyPr/>
          <a:lstStyle/>
          <a:p>
            <a:pPr marL="0" indent="0">
              <a:buNone/>
            </a:pPr>
            <a:r>
              <a:rPr lang="en-GB" sz="4000" dirty="0"/>
              <a:t>Crowding Distance</a:t>
            </a:r>
          </a:p>
        </p:txBody>
      </p:sp>
      <p:sp>
        <p:nvSpPr>
          <p:cNvPr id="4" name="Title 3">
            <a:extLst>
              <a:ext uri="{FF2B5EF4-FFF2-40B4-BE49-F238E27FC236}">
                <a16:creationId xmlns:a16="http://schemas.microsoft.com/office/drawing/2014/main" id="{57AD938F-33CB-69D7-7596-E5829F9568DD}"/>
              </a:ext>
            </a:extLst>
          </p:cNvPr>
          <p:cNvSpPr>
            <a:spLocks noGrp="1"/>
          </p:cNvSpPr>
          <p:nvPr>
            <p:ph type="title"/>
          </p:nvPr>
        </p:nvSpPr>
        <p:spPr>
          <a:xfrm>
            <a:off x="437321" y="5186944"/>
            <a:ext cx="4866199" cy="1325563"/>
          </a:xfrm>
        </p:spPr>
        <p:txBody>
          <a:bodyPr>
            <a:noAutofit/>
          </a:bodyPr>
          <a:lstStyle/>
          <a:p>
            <a:pPr>
              <a:lnSpc>
                <a:spcPct val="70000"/>
              </a:lnSpc>
            </a:pPr>
            <a:r>
              <a:rPr lang="en-GB" sz="5600" dirty="0"/>
              <a:t>NSGA-II </a:t>
            </a:r>
            <a:r>
              <a:rPr lang="en-GB" sz="5600" dirty="0" err="1"/>
              <a:t>usa</a:t>
            </a:r>
            <a:r>
              <a:rPr lang="en-GB" sz="5600" dirty="0"/>
              <a:t> Mating Pool.</a:t>
            </a:r>
          </a:p>
        </p:txBody>
      </p:sp>
      <p:sp>
        <p:nvSpPr>
          <p:cNvPr id="5" name="Text Placeholder 4">
            <a:extLst>
              <a:ext uri="{FF2B5EF4-FFF2-40B4-BE49-F238E27FC236}">
                <a16:creationId xmlns:a16="http://schemas.microsoft.com/office/drawing/2014/main" id="{3AAC66B5-CF80-2218-8B32-471E5882104D}"/>
              </a:ext>
            </a:extLst>
          </p:cNvPr>
          <p:cNvSpPr>
            <a:spLocks noGrp="1"/>
          </p:cNvSpPr>
          <p:nvPr>
            <p:ph type="body" idx="10"/>
          </p:nvPr>
        </p:nvSpPr>
        <p:spPr/>
        <p:txBody>
          <a:bodyPr/>
          <a:lstStyle/>
          <a:p>
            <a:pPr marL="0" indent="0">
              <a:buNone/>
            </a:pPr>
            <a:r>
              <a:rPr lang="en-GB" sz="4000" dirty="0"/>
              <a:t>Mating Pool</a:t>
            </a:r>
          </a:p>
        </p:txBody>
      </p:sp>
      <p:sp>
        <p:nvSpPr>
          <p:cNvPr id="6" name="Text Placeholder 5">
            <a:extLst>
              <a:ext uri="{FF2B5EF4-FFF2-40B4-BE49-F238E27FC236}">
                <a16:creationId xmlns:a16="http://schemas.microsoft.com/office/drawing/2014/main" id="{0874E15F-E069-3AC7-1B91-FAA12CB9D86C}"/>
              </a:ext>
            </a:extLst>
          </p:cNvPr>
          <p:cNvSpPr>
            <a:spLocks noGrp="1"/>
          </p:cNvSpPr>
          <p:nvPr>
            <p:ph type="body" idx="11"/>
          </p:nvPr>
        </p:nvSpPr>
        <p:spPr>
          <a:xfrm>
            <a:off x="9152627" y="5025814"/>
            <a:ext cx="2780672" cy="823912"/>
          </a:xfrm>
        </p:spPr>
        <p:txBody>
          <a:bodyPr/>
          <a:lstStyle/>
          <a:p>
            <a:pPr marL="0" indent="0">
              <a:buNone/>
            </a:pPr>
            <a:r>
              <a:rPr lang="en-GB" sz="4000" dirty="0" err="1"/>
              <a:t>Elitismo</a:t>
            </a:r>
            <a:endParaRPr lang="en-GB" sz="4000" dirty="0"/>
          </a:p>
        </p:txBody>
      </p:sp>
      <p:sp>
        <p:nvSpPr>
          <p:cNvPr id="7" name="Text Placeholder 6">
            <a:extLst>
              <a:ext uri="{FF2B5EF4-FFF2-40B4-BE49-F238E27FC236}">
                <a16:creationId xmlns:a16="http://schemas.microsoft.com/office/drawing/2014/main" id="{FEEA54CA-41F1-E0B8-E951-FDCDAD1000F3}"/>
              </a:ext>
            </a:extLst>
          </p:cNvPr>
          <p:cNvSpPr>
            <a:spLocks noGrp="1"/>
          </p:cNvSpPr>
          <p:nvPr>
            <p:ph type="body" idx="12"/>
          </p:nvPr>
        </p:nvSpPr>
        <p:spPr>
          <a:xfrm>
            <a:off x="9152627" y="5707301"/>
            <a:ext cx="2780672" cy="823912"/>
          </a:xfrm>
        </p:spPr>
        <p:txBody>
          <a:bodyPr/>
          <a:lstStyle/>
          <a:p>
            <a:pPr marL="0" indent="0">
              <a:buNone/>
            </a:pPr>
            <a:r>
              <a:rPr lang="en-GB" sz="4000" dirty="0" err="1"/>
              <a:t>Fronte</a:t>
            </a:r>
            <a:r>
              <a:rPr lang="en-GB" sz="4000" dirty="0"/>
              <a:t> di Pareto</a:t>
            </a:r>
          </a:p>
        </p:txBody>
      </p:sp>
      <p:pic>
        <p:nvPicPr>
          <p:cNvPr id="27" name="Picture 26" descr="A purple monster with sharp teeth&#10;&#10;Description automatically generated">
            <a:extLst>
              <a:ext uri="{FF2B5EF4-FFF2-40B4-BE49-F238E27FC236}">
                <a16:creationId xmlns:a16="http://schemas.microsoft.com/office/drawing/2014/main" id="{261CD702-132F-F13B-39D6-865ED35EE2AA}"/>
              </a:ext>
            </a:extLst>
          </p:cNvPr>
          <p:cNvPicPr>
            <a:picLocks noChangeAspect="1"/>
          </p:cNvPicPr>
          <p:nvPr/>
        </p:nvPicPr>
        <p:blipFill>
          <a:blip r:embed="rId3"/>
          <a:stretch>
            <a:fillRect/>
          </a:stretch>
        </p:blipFill>
        <p:spPr>
          <a:xfrm>
            <a:off x="2147750" y="2013338"/>
            <a:ext cx="3258554" cy="3258554"/>
          </a:xfrm>
          <a:prstGeom prst="rect">
            <a:avLst/>
          </a:prstGeom>
        </p:spPr>
      </p:pic>
      <p:pic>
        <p:nvPicPr>
          <p:cNvPr id="29" name="Picture 28" descr="A pixel art of a purple monster&#10;&#10;Description automatically generated">
            <a:extLst>
              <a:ext uri="{FF2B5EF4-FFF2-40B4-BE49-F238E27FC236}">
                <a16:creationId xmlns:a16="http://schemas.microsoft.com/office/drawing/2014/main" id="{7E69DB66-0759-1BB7-9913-C53B3203DE78}"/>
              </a:ext>
            </a:extLst>
          </p:cNvPr>
          <p:cNvPicPr>
            <a:picLocks noChangeAspect="1"/>
          </p:cNvPicPr>
          <p:nvPr/>
        </p:nvPicPr>
        <p:blipFill>
          <a:blip r:embed="rId4"/>
          <a:stretch>
            <a:fillRect/>
          </a:stretch>
        </p:blipFill>
        <p:spPr>
          <a:xfrm>
            <a:off x="6889889" y="49360"/>
            <a:ext cx="3258554" cy="3258554"/>
          </a:xfrm>
          <a:prstGeom prst="rect">
            <a:avLst/>
          </a:prstGeom>
        </p:spPr>
      </p:pic>
      <p:grpSp>
        <p:nvGrpSpPr>
          <p:cNvPr id="43" name="Group 42">
            <a:extLst>
              <a:ext uri="{FF2B5EF4-FFF2-40B4-BE49-F238E27FC236}">
                <a16:creationId xmlns:a16="http://schemas.microsoft.com/office/drawing/2014/main" id="{CEE25EA9-26FF-4AC0-E60A-F3F9BBE163DB}"/>
              </a:ext>
            </a:extLst>
          </p:cNvPr>
          <p:cNvGrpSpPr/>
          <p:nvPr/>
        </p:nvGrpSpPr>
        <p:grpSpPr>
          <a:xfrm>
            <a:off x="673076" y="692419"/>
            <a:ext cx="4826049" cy="1400700"/>
            <a:chOff x="673076" y="692419"/>
            <a:chExt cx="4826049" cy="1400700"/>
          </a:xfrm>
        </p:grpSpPr>
        <p:pic>
          <p:nvPicPr>
            <p:cNvPr id="12" name="Picture 11" descr="A screen shot of a video game&#10;&#10;Description automatically generated">
              <a:extLst>
                <a:ext uri="{FF2B5EF4-FFF2-40B4-BE49-F238E27FC236}">
                  <a16:creationId xmlns:a16="http://schemas.microsoft.com/office/drawing/2014/main" id="{9A11BA70-9114-249A-BE14-95D365BB0132}"/>
                </a:ext>
              </a:extLst>
            </p:cNvPr>
            <p:cNvPicPr>
              <a:picLocks noChangeAspect="1"/>
            </p:cNvPicPr>
            <p:nvPr/>
          </p:nvPicPr>
          <p:blipFill>
            <a:blip r:embed="rId5"/>
            <a:stretch>
              <a:fillRect/>
            </a:stretch>
          </p:blipFill>
          <p:spPr>
            <a:xfrm>
              <a:off x="673076" y="692419"/>
              <a:ext cx="4826049" cy="1400700"/>
            </a:xfrm>
            <a:prstGeom prst="rect">
              <a:avLst/>
            </a:prstGeom>
          </p:spPr>
        </p:pic>
        <p:grpSp>
          <p:nvGrpSpPr>
            <p:cNvPr id="35" name="Group 34">
              <a:extLst>
                <a:ext uri="{FF2B5EF4-FFF2-40B4-BE49-F238E27FC236}">
                  <a16:creationId xmlns:a16="http://schemas.microsoft.com/office/drawing/2014/main" id="{6E5545B9-89CB-4A9E-926C-AC5845CA6256}"/>
                </a:ext>
              </a:extLst>
            </p:cNvPr>
            <p:cNvGrpSpPr/>
            <p:nvPr/>
          </p:nvGrpSpPr>
          <p:grpSpPr>
            <a:xfrm>
              <a:off x="2548092" y="1511301"/>
              <a:ext cx="2328708" cy="149224"/>
              <a:chOff x="2548092" y="1511301"/>
              <a:chExt cx="2328708" cy="149224"/>
            </a:xfrm>
          </p:grpSpPr>
          <p:sp>
            <p:nvSpPr>
              <p:cNvPr id="30" name="Rectangle 29">
                <a:extLst>
                  <a:ext uri="{FF2B5EF4-FFF2-40B4-BE49-F238E27FC236}">
                    <a16:creationId xmlns:a16="http://schemas.microsoft.com/office/drawing/2014/main" id="{3EF12F2E-4AA5-0B68-C592-154FB2ACB17D}"/>
                  </a:ext>
                </a:extLst>
              </p:cNvPr>
              <p:cNvSpPr/>
              <p:nvPr/>
            </p:nvSpPr>
            <p:spPr>
              <a:xfrm>
                <a:off x="2550301" y="1511301"/>
                <a:ext cx="2326499" cy="149224"/>
              </a:xfrm>
              <a:prstGeom prst="rect">
                <a:avLst/>
              </a:prstGeom>
              <a:solidFill>
                <a:srgbClr val="00FC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Rectangle 33">
                <a:extLst>
                  <a:ext uri="{FF2B5EF4-FFF2-40B4-BE49-F238E27FC236}">
                    <a16:creationId xmlns:a16="http://schemas.microsoft.com/office/drawing/2014/main" id="{937306EE-F346-C2C3-DCA9-264E36E6D9EF}"/>
                  </a:ext>
                </a:extLst>
              </p:cNvPr>
              <p:cNvSpPr/>
              <p:nvPr/>
            </p:nvSpPr>
            <p:spPr>
              <a:xfrm>
                <a:off x="2548092" y="1511301"/>
                <a:ext cx="2326499" cy="45719"/>
              </a:xfrm>
              <a:prstGeom prst="rect">
                <a:avLst/>
              </a:prstGeom>
              <a:solidFill>
                <a:srgbClr val="04D3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0" name="Text Placeholder 9">
              <a:extLst>
                <a:ext uri="{FF2B5EF4-FFF2-40B4-BE49-F238E27FC236}">
                  <a16:creationId xmlns:a16="http://schemas.microsoft.com/office/drawing/2014/main" id="{8D16B967-6739-94A4-814D-EB59A26D8E08}"/>
                </a:ext>
              </a:extLst>
            </p:cNvPr>
            <p:cNvSpPr txBox="1">
              <a:spLocks/>
            </p:cNvSpPr>
            <p:nvPr/>
          </p:nvSpPr>
          <p:spPr>
            <a:xfrm>
              <a:off x="898953" y="708632"/>
              <a:ext cx="3080364" cy="7017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SPEA2</a:t>
              </a:r>
            </a:p>
          </p:txBody>
        </p:sp>
        <p:sp>
          <p:nvSpPr>
            <p:cNvPr id="41" name="Text Placeholder 10">
              <a:extLst>
                <a:ext uri="{FF2B5EF4-FFF2-40B4-BE49-F238E27FC236}">
                  <a16:creationId xmlns:a16="http://schemas.microsoft.com/office/drawing/2014/main" id="{12B777DA-C7DC-52A0-2966-9E259DD843CC}"/>
                </a:ext>
              </a:extLst>
            </p:cNvPr>
            <p:cNvSpPr txBox="1">
              <a:spLocks/>
            </p:cNvSpPr>
            <p:nvPr/>
          </p:nvSpPr>
          <p:spPr>
            <a:xfrm>
              <a:off x="4551153" y="708632"/>
              <a:ext cx="457933" cy="7017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3</a:t>
              </a:r>
              <a:endParaRPr lang="en-GB" dirty="0"/>
            </a:p>
          </p:txBody>
        </p:sp>
      </p:grpSp>
      <p:pic>
        <p:nvPicPr>
          <p:cNvPr id="2" name="Immagine 1">
            <a:extLst>
              <a:ext uri="{FF2B5EF4-FFF2-40B4-BE49-F238E27FC236}">
                <a16:creationId xmlns:a16="http://schemas.microsoft.com/office/drawing/2014/main" id="{06C7CEA2-FF1E-9E29-EA55-56D5F43D86FA}"/>
              </a:ext>
            </a:extLst>
          </p:cNvPr>
          <p:cNvPicPr>
            <a:picLocks noChangeAspect="1"/>
          </p:cNvPicPr>
          <p:nvPr/>
        </p:nvPicPr>
        <p:blipFill>
          <a:blip r:embed="rId6"/>
          <a:stretch>
            <a:fillRect/>
          </a:stretch>
        </p:blipFill>
        <p:spPr>
          <a:xfrm>
            <a:off x="898953" y="1416345"/>
            <a:ext cx="814196" cy="325678"/>
          </a:xfrm>
          <a:prstGeom prst="rect">
            <a:avLst/>
          </a:prstGeom>
        </p:spPr>
      </p:pic>
      <p:grpSp>
        <p:nvGrpSpPr>
          <p:cNvPr id="8" name="Group 41">
            <a:extLst>
              <a:ext uri="{FF2B5EF4-FFF2-40B4-BE49-F238E27FC236}">
                <a16:creationId xmlns:a16="http://schemas.microsoft.com/office/drawing/2014/main" id="{D1B0EC2E-B24F-802B-F165-F91190B04E07}"/>
              </a:ext>
            </a:extLst>
          </p:cNvPr>
          <p:cNvGrpSpPr/>
          <p:nvPr/>
        </p:nvGrpSpPr>
        <p:grpSpPr>
          <a:xfrm>
            <a:off x="6529339" y="2985488"/>
            <a:ext cx="4826049" cy="1727403"/>
            <a:chOff x="6529339" y="2985488"/>
            <a:chExt cx="4826049" cy="1727403"/>
          </a:xfrm>
        </p:grpSpPr>
        <p:pic>
          <p:nvPicPr>
            <p:cNvPr id="9" name="Picture 12" descr="A screen shot of a video game&#10;&#10;Description automatically generated">
              <a:extLst>
                <a:ext uri="{FF2B5EF4-FFF2-40B4-BE49-F238E27FC236}">
                  <a16:creationId xmlns:a16="http://schemas.microsoft.com/office/drawing/2014/main" id="{4E2D9F6B-281D-E36D-8FBF-816AF0A071DE}"/>
                </a:ext>
              </a:extLst>
            </p:cNvPr>
            <p:cNvPicPr>
              <a:picLocks noChangeAspect="1"/>
            </p:cNvPicPr>
            <p:nvPr/>
          </p:nvPicPr>
          <p:blipFill>
            <a:blip r:embed="rId7"/>
            <a:stretch>
              <a:fillRect/>
            </a:stretch>
          </p:blipFill>
          <p:spPr>
            <a:xfrm>
              <a:off x="6529339" y="2993849"/>
              <a:ext cx="4826049" cy="1719042"/>
            </a:xfrm>
            <a:prstGeom prst="rect">
              <a:avLst/>
            </a:prstGeom>
          </p:spPr>
        </p:pic>
        <p:grpSp>
          <p:nvGrpSpPr>
            <p:cNvPr id="10" name="Group 32">
              <a:extLst>
                <a:ext uri="{FF2B5EF4-FFF2-40B4-BE49-F238E27FC236}">
                  <a16:creationId xmlns:a16="http://schemas.microsoft.com/office/drawing/2014/main" id="{5B605DE1-4A6D-B461-F244-FB91D1B21CDA}"/>
                </a:ext>
              </a:extLst>
            </p:cNvPr>
            <p:cNvGrpSpPr/>
            <p:nvPr/>
          </p:nvGrpSpPr>
          <p:grpSpPr>
            <a:xfrm>
              <a:off x="8750299" y="3781782"/>
              <a:ext cx="2235202" cy="144084"/>
              <a:chOff x="8750299" y="3781782"/>
              <a:chExt cx="2235202" cy="144084"/>
            </a:xfrm>
          </p:grpSpPr>
          <p:sp>
            <p:nvSpPr>
              <p:cNvPr id="16" name="Rectangle 30">
                <a:extLst>
                  <a:ext uri="{FF2B5EF4-FFF2-40B4-BE49-F238E27FC236}">
                    <a16:creationId xmlns:a16="http://schemas.microsoft.com/office/drawing/2014/main" id="{B1A7E40B-5C4B-B9F3-21E9-A4B1E5251BF7}"/>
                  </a:ext>
                </a:extLst>
              </p:cNvPr>
              <p:cNvSpPr/>
              <p:nvPr/>
            </p:nvSpPr>
            <p:spPr>
              <a:xfrm>
                <a:off x="8750300" y="3784600"/>
                <a:ext cx="2235201" cy="141266"/>
              </a:xfrm>
              <a:prstGeom prst="rect">
                <a:avLst/>
              </a:prstGeom>
              <a:solidFill>
                <a:srgbClr val="00FC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31">
                <a:extLst>
                  <a:ext uri="{FF2B5EF4-FFF2-40B4-BE49-F238E27FC236}">
                    <a16:creationId xmlns:a16="http://schemas.microsoft.com/office/drawing/2014/main" id="{FF5BFFE1-D4EE-ABAF-BA03-3AF33F06D41B}"/>
                  </a:ext>
                </a:extLst>
              </p:cNvPr>
              <p:cNvSpPr/>
              <p:nvPr/>
            </p:nvSpPr>
            <p:spPr>
              <a:xfrm>
                <a:off x="8750299" y="3781782"/>
                <a:ext cx="2235201" cy="41563"/>
              </a:xfrm>
              <a:prstGeom prst="rect">
                <a:avLst/>
              </a:prstGeom>
              <a:solidFill>
                <a:srgbClr val="04D3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Text Placeholder 1">
              <a:extLst>
                <a:ext uri="{FF2B5EF4-FFF2-40B4-BE49-F238E27FC236}">
                  <a16:creationId xmlns:a16="http://schemas.microsoft.com/office/drawing/2014/main" id="{D1F76348-C455-CE39-C942-66F3BC63A575}"/>
                </a:ext>
              </a:extLst>
            </p:cNvPr>
            <p:cNvSpPr txBox="1">
              <a:spLocks/>
            </p:cNvSpPr>
            <p:nvPr/>
          </p:nvSpPr>
          <p:spPr>
            <a:xfrm>
              <a:off x="7168551" y="2985488"/>
              <a:ext cx="3080364" cy="7017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NSGA-II</a:t>
              </a:r>
            </a:p>
          </p:txBody>
        </p:sp>
        <p:sp>
          <p:nvSpPr>
            <p:cNvPr id="14" name="Text Placeholder 7">
              <a:extLst>
                <a:ext uri="{FF2B5EF4-FFF2-40B4-BE49-F238E27FC236}">
                  <a16:creationId xmlns:a16="http://schemas.microsoft.com/office/drawing/2014/main" id="{A018F322-CAB2-F2C9-D20C-6D255D40497B}"/>
                </a:ext>
              </a:extLst>
            </p:cNvPr>
            <p:cNvSpPr txBox="1">
              <a:spLocks/>
            </p:cNvSpPr>
            <p:nvPr/>
          </p:nvSpPr>
          <p:spPr>
            <a:xfrm>
              <a:off x="10668489" y="2985488"/>
              <a:ext cx="457933" cy="7017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6</a:t>
              </a:r>
              <a:endParaRPr lang="en-GB" dirty="0"/>
            </a:p>
          </p:txBody>
        </p:sp>
        <p:sp>
          <p:nvSpPr>
            <p:cNvPr id="15" name="Text Placeholder 8">
              <a:extLst>
                <a:ext uri="{FF2B5EF4-FFF2-40B4-BE49-F238E27FC236}">
                  <a16:creationId xmlns:a16="http://schemas.microsoft.com/office/drawing/2014/main" id="{C395BCF0-84E3-F9DF-1C34-B9E744FCB776}"/>
                </a:ext>
              </a:extLst>
            </p:cNvPr>
            <p:cNvSpPr txBox="1">
              <a:spLocks/>
            </p:cNvSpPr>
            <p:nvPr/>
          </p:nvSpPr>
          <p:spPr>
            <a:xfrm>
              <a:off x="9152627" y="3851254"/>
              <a:ext cx="1896158" cy="5909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GB" sz="4000" dirty="0"/>
                <a:t>30/30</a:t>
              </a:r>
            </a:p>
          </p:txBody>
        </p:sp>
      </p:grpSp>
    </p:spTree>
    <p:extLst>
      <p:ext uri="{BB962C8B-B14F-4D97-AF65-F5344CB8AC3E}">
        <p14:creationId xmlns:p14="http://schemas.microsoft.com/office/powerpoint/2010/main" val="13772062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14B22-129A-4CFB-E1D8-EE640A08BF9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0A37B85-6B9F-031B-25A0-486C5FE8E6C6}"/>
              </a:ext>
            </a:extLst>
          </p:cNvPr>
          <p:cNvSpPr>
            <a:spLocks noGrp="1"/>
          </p:cNvSpPr>
          <p:nvPr>
            <p:ph type="title"/>
          </p:nvPr>
        </p:nvSpPr>
        <p:spPr>
          <a:xfrm>
            <a:off x="437321" y="5186944"/>
            <a:ext cx="4866199" cy="1325563"/>
          </a:xfrm>
        </p:spPr>
        <p:txBody>
          <a:bodyPr>
            <a:noAutofit/>
          </a:bodyPr>
          <a:lstStyle/>
          <a:p>
            <a:pPr>
              <a:lnSpc>
                <a:spcPct val="70000"/>
              </a:lnSpc>
            </a:pPr>
            <a:r>
              <a:rPr lang="en-GB" sz="5600" dirty="0"/>
              <a:t>NSGA-II </a:t>
            </a:r>
            <a:r>
              <a:rPr lang="en-GB" sz="5600" dirty="0" err="1"/>
              <a:t>usa</a:t>
            </a:r>
            <a:r>
              <a:rPr lang="en-GB" sz="5600" dirty="0"/>
              <a:t> Mating Pool.</a:t>
            </a:r>
          </a:p>
        </p:txBody>
      </p:sp>
      <p:sp>
        <p:nvSpPr>
          <p:cNvPr id="6" name="Text Placeholder 5">
            <a:extLst>
              <a:ext uri="{FF2B5EF4-FFF2-40B4-BE49-F238E27FC236}">
                <a16:creationId xmlns:a16="http://schemas.microsoft.com/office/drawing/2014/main" id="{06034600-9F05-82E4-C003-817DF85B3643}"/>
              </a:ext>
            </a:extLst>
          </p:cNvPr>
          <p:cNvSpPr>
            <a:spLocks noGrp="1"/>
          </p:cNvSpPr>
          <p:nvPr>
            <p:ph type="body" idx="11"/>
          </p:nvPr>
        </p:nvSpPr>
        <p:spPr>
          <a:xfrm>
            <a:off x="5579101" y="5059680"/>
            <a:ext cx="6342396" cy="1563667"/>
          </a:xfrm>
        </p:spPr>
        <p:txBody>
          <a:bodyPr/>
          <a:lstStyle/>
          <a:p>
            <a:pPr marL="0" indent="0">
              <a:buNone/>
            </a:pPr>
            <a:r>
              <a:rPr lang="it-IT" sz="2000" dirty="0"/>
              <a:t>Per garantire l'elitismo, ogni volta che si forma il </a:t>
            </a:r>
            <a:r>
              <a:rPr lang="it-IT" sz="2000" dirty="0" err="1"/>
              <a:t>mating</a:t>
            </a:r>
            <a:r>
              <a:rPr lang="it-IT" sz="2000" dirty="0"/>
              <a:t> pool, vengono selezionati gli individui con il rango migliore, ovvero il rango </a:t>
            </a:r>
            <a:r>
              <a:rPr lang="it-IT" sz="2000" dirty="0" err="1"/>
              <a:t>piu’</a:t>
            </a:r>
            <a:r>
              <a:rPr lang="it-IT" sz="2000" dirty="0"/>
              <a:t> basso, e con un alto valore di </a:t>
            </a:r>
            <a:r>
              <a:rPr lang="it-IT" sz="2000" dirty="0" err="1"/>
              <a:t>crowding-distance</a:t>
            </a:r>
            <a:r>
              <a:rPr lang="it-IT" sz="2000" dirty="0"/>
              <a:t>. Questo assicura che i migliori individui vengano conservati e trasferiti alla generazione successiva, contribuendo </a:t>
            </a:r>
            <a:r>
              <a:rPr lang="it-IT" sz="2000" dirty="0" err="1"/>
              <a:t>cosi’</a:t>
            </a:r>
            <a:r>
              <a:rPr lang="it-IT" sz="2000" dirty="0"/>
              <a:t> alla convergenza verso soluzioni di alta </a:t>
            </a:r>
            <a:r>
              <a:rPr lang="it-IT" sz="2000" dirty="0" err="1"/>
              <a:t>qualita’</a:t>
            </a:r>
            <a:r>
              <a:rPr lang="it-IT" sz="2000" dirty="0"/>
              <a:t> nel tempo.</a:t>
            </a:r>
            <a:endParaRPr lang="en-GB" sz="2000" dirty="0"/>
          </a:p>
        </p:txBody>
      </p:sp>
      <p:pic>
        <p:nvPicPr>
          <p:cNvPr id="27" name="Picture 26" descr="A purple monster with sharp teeth&#10;&#10;Description automatically generated">
            <a:extLst>
              <a:ext uri="{FF2B5EF4-FFF2-40B4-BE49-F238E27FC236}">
                <a16:creationId xmlns:a16="http://schemas.microsoft.com/office/drawing/2014/main" id="{B7D5AF6D-7380-C070-8DF9-B010640869D3}"/>
              </a:ext>
            </a:extLst>
          </p:cNvPr>
          <p:cNvPicPr>
            <a:picLocks noChangeAspect="1"/>
          </p:cNvPicPr>
          <p:nvPr/>
        </p:nvPicPr>
        <p:blipFill>
          <a:blip r:embed="rId3"/>
          <a:stretch>
            <a:fillRect/>
          </a:stretch>
        </p:blipFill>
        <p:spPr>
          <a:xfrm>
            <a:off x="2147750" y="2013338"/>
            <a:ext cx="3258554" cy="3258554"/>
          </a:xfrm>
          <a:prstGeom prst="rect">
            <a:avLst/>
          </a:prstGeom>
        </p:spPr>
      </p:pic>
      <p:pic>
        <p:nvPicPr>
          <p:cNvPr id="29" name="Picture 28" descr="A pixel art of a purple monster&#10;&#10;Description automatically generated">
            <a:extLst>
              <a:ext uri="{FF2B5EF4-FFF2-40B4-BE49-F238E27FC236}">
                <a16:creationId xmlns:a16="http://schemas.microsoft.com/office/drawing/2014/main" id="{B7678698-0308-4688-2B87-F9E6CD7A006C}"/>
              </a:ext>
            </a:extLst>
          </p:cNvPr>
          <p:cNvPicPr>
            <a:picLocks noChangeAspect="1"/>
          </p:cNvPicPr>
          <p:nvPr/>
        </p:nvPicPr>
        <p:blipFill>
          <a:blip r:embed="rId4"/>
          <a:stretch>
            <a:fillRect/>
          </a:stretch>
        </p:blipFill>
        <p:spPr>
          <a:xfrm>
            <a:off x="6889889" y="49360"/>
            <a:ext cx="3258554" cy="3258554"/>
          </a:xfrm>
          <a:prstGeom prst="rect">
            <a:avLst/>
          </a:prstGeom>
        </p:spPr>
      </p:pic>
      <p:pic>
        <p:nvPicPr>
          <p:cNvPr id="12" name="Picture 11" descr="A screen shot of a video game&#10;&#10;Description automatically generated">
            <a:extLst>
              <a:ext uri="{FF2B5EF4-FFF2-40B4-BE49-F238E27FC236}">
                <a16:creationId xmlns:a16="http://schemas.microsoft.com/office/drawing/2014/main" id="{6759E613-485B-014F-6927-C2B7302F2616}"/>
              </a:ext>
            </a:extLst>
          </p:cNvPr>
          <p:cNvPicPr>
            <a:picLocks noChangeAspect="1"/>
          </p:cNvPicPr>
          <p:nvPr/>
        </p:nvPicPr>
        <p:blipFill>
          <a:blip r:embed="rId5"/>
          <a:stretch>
            <a:fillRect/>
          </a:stretch>
        </p:blipFill>
        <p:spPr>
          <a:xfrm>
            <a:off x="673076" y="692419"/>
            <a:ext cx="4826049" cy="1400700"/>
          </a:xfrm>
          <a:prstGeom prst="rect">
            <a:avLst/>
          </a:prstGeom>
        </p:spPr>
      </p:pic>
      <p:grpSp>
        <p:nvGrpSpPr>
          <p:cNvPr id="35" name="Group 34">
            <a:extLst>
              <a:ext uri="{FF2B5EF4-FFF2-40B4-BE49-F238E27FC236}">
                <a16:creationId xmlns:a16="http://schemas.microsoft.com/office/drawing/2014/main" id="{3225584F-F095-06CC-718E-13D853EEB971}"/>
              </a:ext>
            </a:extLst>
          </p:cNvPr>
          <p:cNvGrpSpPr/>
          <p:nvPr/>
        </p:nvGrpSpPr>
        <p:grpSpPr>
          <a:xfrm>
            <a:off x="2548092" y="1511301"/>
            <a:ext cx="2326499" cy="149224"/>
            <a:chOff x="2548092" y="1511301"/>
            <a:chExt cx="2326499" cy="149224"/>
          </a:xfrm>
        </p:grpSpPr>
        <p:sp>
          <p:nvSpPr>
            <p:cNvPr id="30" name="Rectangle 29">
              <a:extLst>
                <a:ext uri="{FF2B5EF4-FFF2-40B4-BE49-F238E27FC236}">
                  <a16:creationId xmlns:a16="http://schemas.microsoft.com/office/drawing/2014/main" id="{2C867B71-518B-D243-9F0F-4C6D7BAECB04}"/>
                </a:ext>
              </a:extLst>
            </p:cNvPr>
            <p:cNvSpPr/>
            <p:nvPr/>
          </p:nvSpPr>
          <p:spPr>
            <a:xfrm>
              <a:off x="2550302" y="1511301"/>
              <a:ext cx="2324289" cy="149224"/>
            </a:xfrm>
            <a:prstGeom prst="rect">
              <a:avLst/>
            </a:prstGeom>
            <a:solidFill>
              <a:srgbClr val="00FC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Rectangle 33">
              <a:extLst>
                <a:ext uri="{FF2B5EF4-FFF2-40B4-BE49-F238E27FC236}">
                  <a16:creationId xmlns:a16="http://schemas.microsoft.com/office/drawing/2014/main" id="{41CD710B-23E6-8E23-0C64-54B820335A61}"/>
                </a:ext>
              </a:extLst>
            </p:cNvPr>
            <p:cNvSpPr/>
            <p:nvPr/>
          </p:nvSpPr>
          <p:spPr>
            <a:xfrm>
              <a:off x="2548092" y="1511301"/>
              <a:ext cx="2326499" cy="45719"/>
            </a:xfrm>
            <a:prstGeom prst="rect">
              <a:avLst/>
            </a:prstGeom>
            <a:solidFill>
              <a:srgbClr val="04D3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0" name="Text Placeholder 9">
            <a:extLst>
              <a:ext uri="{FF2B5EF4-FFF2-40B4-BE49-F238E27FC236}">
                <a16:creationId xmlns:a16="http://schemas.microsoft.com/office/drawing/2014/main" id="{BC4D0431-40A1-11FE-92CF-E30FCD8900A0}"/>
              </a:ext>
            </a:extLst>
          </p:cNvPr>
          <p:cNvSpPr txBox="1">
            <a:spLocks/>
          </p:cNvSpPr>
          <p:nvPr/>
        </p:nvSpPr>
        <p:spPr>
          <a:xfrm>
            <a:off x="898953" y="708632"/>
            <a:ext cx="3080364" cy="7017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SPEA2</a:t>
            </a:r>
          </a:p>
        </p:txBody>
      </p:sp>
      <p:sp>
        <p:nvSpPr>
          <p:cNvPr id="41" name="Text Placeholder 10">
            <a:extLst>
              <a:ext uri="{FF2B5EF4-FFF2-40B4-BE49-F238E27FC236}">
                <a16:creationId xmlns:a16="http://schemas.microsoft.com/office/drawing/2014/main" id="{DF97919F-858E-1FF6-674D-3B497E076013}"/>
              </a:ext>
            </a:extLst>
          </p:cNvPr>
          <p:cNvSpPr txBox="1">
            <a:spLocks/>
          </p:cNvSpPr>
          <p:nvPr/>
        </p:nvSpPr>
        <p:spPr>
          <a:xfrm>
            <a:off x="4551153" y="708632"/>
            <a:ext cx="457933" cy="7017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3</a:t>
            </a:r>
            <a:endParaRPr lang="en-GB" dirty="0"/>
          </a:p>
        </p:txBody>
      </p:sp>
      <p:pic>
        <p:nvPicPr>
          <p:cNvPr id="2" name="Immagine 1">
            <a:extLst>
              <a:ext uri="{FF2B5EF4-FFF2-40B4-BE49-F238E27FC236}">
                <a16:creationId xmlns:a16="http://schemas.microsoft.com/office/drawing/2014/main" id="{59AA2AED-9128-D631-7AD4-C7D494DC60C8}"/>
              </a:ext>
            </a:extLst>
          </p:cNvPr>
          <p:cNvPicPr>
            <a:picLocks noChangeAspect="1"/>
          </p:cNvPicPr>
          <p:nvPr/>
        </p:nvPicPr>
        <p:blipFill>
          <a:blip r:embed="rId6"/>
          <a:stretch>
            <a:fillRect/>
          </a:stretch>
        </p:blipFill>
        <p:spPr>
          <a:xfrm>
            <a:off x="898953" y="1416345"/>
            <a:ext cx="814196" cy="325678"/>
          </a:xfrm>
          <a:prstGeom prst="rect">
            <a:avLst/>
          </a:prstGeom>
        </p:spPr>
      </p:pic>
      <p:grpSp>
        <p:nvGrpSpPr>
          <p:cNvPr id="3" name="Group 41">
            <a:extLst>
              <a:ext uri="{FF2B5EF4-FFF2-40B4-BE49-F238E27FC236}">
                <a16:creationId xmlns:a16="http://schemas.microsoft.com/office/drawing/2014/main" id="{BB821EF8-B439-E1A2-6F05-06E46572552F}"/>
              </a:ext>
            </a:extLst>
          </p:cNvPr>
          <p:cNvGrpSpPr/>
          <p:nvPr/>
        </p:nvGrpSpPr>
        <p:grpSpPr>
          <a:xfrm>
            <a:off x="6529339" y="2985488"/>
            <a:ext cx="4826049" cy="1727403"/>
            <a:chOff x="6529339" y="2985488"/>
            <a:chExt cx="4826049" cy="1727403"/>
          </a:xfrm>
        </p:grpSpPr>
        <p:pic>
          <p:nvPicPr>
            <p:cNvPr id="5" name="Picture 12" descr="A screen shot of a video game&#10;&#10;Description automatically generated">
              <a:extLst>
                <a:ext uri="{FF2B5EF4-FFF2-40B4-BE49-F238E27FC236}">
                  <a16:creationId xmlns:a16="http://schemas.microsoft.com/office/drawing/2014/main" id="{958A4391-81AD-994D-2DFD-787858FFE3B6}"/>
                </a:ext>
              </a:extLst>
            </p:cNvPr>
            <p:cNvPicPr>
              <a:picLocks noChangeAspect="1"/>
            </p:cNvPicPr>
            <p:nvPr/>
          </p:nvPicPr>
          <p:blipFill>
            <a:blip r:embed="rId7"/>
            <a:stretch>
              <a:fillRect/>
            </a:stretch>
          </p:blipFill>
          <p:spPr>
            <a:xfrm>
              <a:off x="6529339" y="2993849"/>
              <a:ext cx="4826049" cy="1719042"/>
            </a:xfrm>
            <a:prstGeom prst="rect">
              <a:avLst/>
            </a:prstGeom>
          </p:spPr>
        </p:pic>
        <p:grpSp>
          <p:nvGrpSpPr>
            <p:cNvPr id="7" name="Group 32">
              <a:extLst>
                <a:ext uri="{FF2B5EF4-FFF2-40B4-BE49-F238E27FC236}">
                  <a16:creationId xmlns:a16="http://schemas.microsoft.com/office/drawing/2014/main" id="{3F8C72FD-B89E-5259-2A56-9FE19D0EEE91}"/>
                </a:ext>
              </a:extLst>
            </p:cNvPr>
            <p:cNvGrpSpPr/>
            <p:nvPr/>
          </p:nvGrpSpPr>
          <p:grpSpPr>
            <a:xfrm>
              <a:off x="8750299" y="3781782"/>
              <a:ext cx="2235202" cy="144084"/>
              <a:chOff x="8750299" y="3781782"/>
              <a:chExt cx="2235202" cy="144084"/>
            </a:xfrm>
          </p:grpSpPr>
          <p:sp>
            <p:nvSpPr>
              <p:cNvPr id="11" name="Rectangle 30">
                <a:extLst>
                  <a:ext uri="{FF2B5EF4-FFF2-40B4-BE49-F238E27FC236}">
                    <a16:creationId xmlns:a16="http://schemas.microsoft.com/office/drawing/2014/main" id="{E95B9C49-A790-362E-2B30-795CD8EA7886}"/>
                  </a:ext>
                </a:extLst>
              </p:cNvPr>
              <p:cNvSpPr/>
              <p:nvPr/>
            </p:nvSpPr>
            <p:spPr>
              <a:xfrm>
                <a:off x="8750300" y="3784600"/>
                <a:ext cx="2235201" cy="141266"/>
              </a:xfrm>
              <a:prstGeom prst="rect">
                <a:avLst/>
              </a:prstGeom>
              <a:solidFill>
                <a:srgbClr val="00FC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31">
                <a:extLst>
                  <a:ext uri="{FF2B5EF4-FFF2-40B4-BE49-F238E27FC236}">
                    <a16:creationId xmlns:a16="http://schemas.microsoft.com/office/drawing/2014/main" id="{C104F982-B90E-E0D6-B245-E37C0F6598FC}"/>
                  </a:ext>
                </a:extLst>
              </p:cNvPr>
              <p:cNvSpPr/>
              <p:nvPr/>
            </p:nvSpPr>
            <p:spPr>
              <a:xfrm>
                <a:off x="8750299" y="3781782"/>
                <a:ext cx="2235201" cy="41563"/>
              </a:xfrm>
              <a:prstGeom prst="rect">
                <a:avLst/>
              </a:prstGeom>
              <a:solidFill>
                <a:srgbClr val="04D3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Text Placeholder 1">
              <a:extLst>
                <a:ext uri="{FF2B5EF4-FFF2-40B4-BE49-F238E27FC236}">
                  <a16:creationId xmlns:a16="http://schemas.microsoft.com/office/drawing/2014/main" id="{08746E93-AEC5-4663-DB2E-DD0411CB68EC}"/>
                </a:ext>
              </a:extLst>
            </p:cNvPr>
            <p:cNvSpPr txBox="1">
              <a:spLocks/>
            </p:cNvSpPr>
            <p:nvPr/>
          </p:nvSpPr>
          <p:spPr>
            <a:xfrm>
              <a:off x="7168551" y="2985488"/>
              <a:ext cx="3080364" cy="7017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NSGA-II</a:t>
              </a:r>
            </a:p>
          </p:txBody>
        </p:sp>
        <p:sp>
          <p:nvSpPr>
            <p:cNvPr id="9" name="Text Placeholder 7">
              <a:extLst>
                <a:ext uri="{FF2B5EF4-FFF2-40B4-BE49-F238E27FC236}">
                  <a16:creationId xmlns:a16="http://schemas.microsoft.com/office/drawing/2014/main" id="{58D2EB8D-3934-3823-0B9E-01BB100B31A6}"/>
                </a:ext>
              </a:extLst>
            </p:cNvPr>
            <p:cNvSpPr txBox="1">
              <a:spLocks/>
            </p:cNvSpPr>
            <p:nvPr/>
          </p:nvSpPr>
          <p:spPr>
            <a:xfrm>
              <a:off x="10668489" y="2985488"/>
              <a:ext cx="457933" cy="7017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6</a:t>
              </a:r>
              <a:endParaRPr lang="en-GB" dirty="0"/>
            </a:p>
          </p:txBody>
        </p:sp>
        <p:sp>
          <p:nvSpPr>
            <p:cNvPr id="10" name="Text Placeholder 8">
              <a:extLst>
                <a:ext uri="{FF2B5EF4-FFF2-40B4-BE49-F238E27FC236}">
                  <a16:creationId xmlns:a16="http://schemas.microsoft.com/office/drawing/2014/main" id="{FE837A8C-B1A5-730C-C9DF-B2F9A2F9A841}"/>
                </a:ext>
              </a:extLst>
            </p:cNvPr>
            <p:cNvSpPr txBox="1">
              <a:spLocks/>
            </p:cNvSpPr>
            <p:nvPr/>
          </p:nvSpPr>
          <p:spPr>
            <a:xfrm>
              <a:off x="9152627" y="3851254"/>
              <a:ext cx="1896158" cy="5909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GB" sz="4000" dirty="0"/>
                <a:t>30/30</a:t>
              </a:r>
            </a:p>
          </p:txBody>
        </p:sp>
      </p:grpSp>
    </p:spTree>
    <p:extLst>
      <p:ext uri="{BB962C8B-B14F-4D97-AF65-F5344CB8AC3E}">
        <p14:creationId xmlns:p14="http://schemas.microsoft.com/office/powerpoint/2010/main" val="140999281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DD86B1-50E1-7427-5F8A-0CFF863E57C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BE3C676-5A97-ED45-D285-85CB050BD7CF}"/>
              </a:ext>
            </a:extLst>
          </p:cNvPr>
          <p:cNvSpPr>
            <a:spLocks noGrp="1"/>
          </p:cNvSpPr>
          <p:nvPr>
            <p:ph type="title"/>
          </p:nvPr>
        </p:nvSpPr>
        <p:spPr>
          <a:xfrm>
            <a:off x="437321" y="5186944"/>
            <a:ext cx="4866199" cy="1325563"/>
          </a:xfrm>
        </p:spPr>
        <p:txBody>
          <a:bodyPr>
            <a:noAutofit/>
          </a:bodyPr>
          <a:lstStyle/>
          <a:p>
            <a:pPr>
              <a:lnSpc>
                <a:spcPct val="70000"/>
              </a:lnSpc>
            </a:pPr>
            <a:r>
              <a:rPr lang="en-GB" sz="5600" dirty="0" err="1"/>
              <a:t>Brutto</a:t>
            </a:r>
            <a:r>
              <a:rPr lang="en-GB" sz="5600" dirty="0"/>
              <a:t> </a:t>
            </a:r>
            <a:r>
              <a:rPr lang="en-GB" sz="5600" dirty="0" err="1"/>
              <a:t>Colpo</a:t>
            </a:r>
            <a:r>
              <a:rPr lang="en-GB" sz="5600" dirty="0"/>
              <a:t>.</a:t>
            </a:r>
          </a:p>
        </p:txBody>
      </p:sp>
      <p:sp>
        <p:nvSpPr>
          <p:cNvPr id="6" name="Text Placeholder 5">
            <a:extLst>
              <a:ext uri="{FF2B5EF4-FFF2-40B4-BE49-F238E27FC236}">
                <a16:creationId xmlns:a16="http://schemas.microsoft.com/office/drawing/2014/main" id="{F52B3418-13D4-3CD7-1EC9-744ABE96A4E2}"/>
              </a:ext>
            </a:extLst>
          </p:cNvPr>
          <p:cNvSpPr>
            <a:spLocks noGrp="1"/>
          </p:cNvSpPr>
          <p:nvPr>
            <p:ph type="body" idx="11"/>
          </p:nvPr>
        </p:nvSpPr>
        <p:spPr>
          <a:xfrm>
            <a:off x="5579101" y="5059680"/>
            <a:ext cx="6342396" cy="1563667"/>
          </a:xfrm>
        </p:spPr>
        <p:txBody>
          <a:bodyPr/>
          <a:lstStyle/>
          <a:p>
            <a:pPr marL="0" indent="0">
              <a:buNone/>
            </a:pPr>
            <a:r>
              <a:rPr lang="it-IT" sz="2000" dirty="0"/>
              <a:t>Per garantire l'elitismo, ogni volta che si forma il </a:t>
            </a:r>
            <a:r>
              <a:rPr lang="it-IT" sz="2000" dirty="0" err="1"/>
              <a:t>mating</a:t>
            </a:r>
            <a:r>
              <a:rPr lang="it-IT" sz="2000" dirty="0"/>
              <a:t> pool, vengono selezionati gli individui con il rango migliore, ovvero il rango </a:t>
            </a:r>
            <a:r>
              <a:rPr lang="it-IT" sz="2000" dirty="0" err="1"/>
              <a:t>piu’</a:t>
            </a:r>
            <a:r>
              <a:rPr lang="it-IT" sz="2000" dirty="0"/>
              <a:t> basso, e con un alto valore di </a:t>
            </a:r>
            <a:r>
              <a:rPr lang="it-IT" sz="2000" dirty="0" err="1"/>
              <a:t>crowding-distance</a:t>
            </a:r>
            <a:r>
              <a:rPr lang="it-IT" sz="2000" dirty="0"/>
              <a:t>. Questo assicura che i migliori individui vengano conservati e trasferiti alla generazione successiva, contribuendo </a:t>
            </a:r>
            <a:r>
              <a:rPr lang="it-IT" sz="2000" dirty="0" err="1"/>
              <a:t>cosi’</a:t>
            </a:r>
            <a:r>
              <a:rPr lang="it-IT" sz="2000" dirty="0"/>
              <a:t> alla convergenza verso soluzioni di alta </a:t>
            </a:r>
            <a:r>
              <a:rPr lang="it-IT" sz="2000" dirty="0" err="1"/>
              <a:t>qualita’</a:t>
            </a:r>
            <a:r>
              <a:rPr lang="it-IT" sz="2000" dirty="0"/>
              <a:t> nel tempo.</a:t>
            </a:r>
            <a:endParaRPr lang="en-GB" sz="2000" dirty="0"/>
          </a:p>
        </p:txBody>
      </p:sp>
      <p:pic>
        <p:nvPicPr>
          <p:cNvPr id="27" name="Picture 26" descr="A purple monster with sharp teeth&#10;&#10;Description automatically generated">
            <a:extLst>
              <a:ext uri="{FF2B5EF4-FFF2-40B4-BE49-F238E27FC236}">
                <a16:creationId xmlns:a16="http://schemas.microsoft.com/office/drawing/2014/main" id="{95C699FE-2E18-3406-4F22-75DE38C87877}"/>
              </a:ext>
            </a:extLst>
          </p:cNvPr>
          <p:cNvPicPr>
            <a:picLocks noChangeAspect="1"/>
          </p:cNvPicPr>
          <p:nvPr/>
        </p:nvPicPr>
        <p:blipFill>
          <a:blip r:embed="rId3"/>
          <a:stretch>
            <a:fillRect/>
          </a:stretch>
        </p:blipFill>
        <p:spPr>
          <a:xfrm>
            <a:off x="2147750" y="2013338"/>
            <a:ext cx="3258554" cy="3258554"/>
          </a:xfrm>
          <a:prstGeom prst="rect">
            <a:avLst/>
          </a:prstGeom>
        </p:spPr>
      </p:pic>
      <p:pic>
        <p:nvPicPr>
          <p:cNvPr id="29" name="Picture 28" descr="A pixel art of a purple monster&#10;&#10;Description automatically generated">
            <a:extLst>
              <a:ext uri="{FF2B5EF4-FFF2-40B4-BE49-F238E27FC236}">
                <a16:creationId xmlns:a16="http://schemas.microsoft.com/office/drawing/2014/main" id="{E4BAFBAC-A25D-F96B-412B-A7E6B2EC282C}"/>
              </a:ext>
            </a:extLst>
          </p:cNvPr>
          <p:cNvPicPr>
            <a:picLocks noChangeAspect="1"/>
          </p:cNvPicPr>
          <p:nvPr/>
        </p:nvPicPr>
        <p:blipFill>
          <a:blip r:embed="rId4"/>
          <a:stretch>
            <a:fillRect/>
          </a:stretch>
        </p:blipFill>
        <p:spPr>
          <a:xfrm>
            <a:off x="6889889" y="49360"/>
            <a:ext cx="3258554" cy="3258554"/>
          </a:xfrm>
          <a:prstGeom prst="rect">
            <a:avLst/>
          </a:prstGeom>
        </p:spPr>
      </p:pic>
      <p:pic>
        <p:nvPicPr>
          <p:cNvPr id="5" name="Picture 11" descr="A screen shot of a video game&#10;&#10;Description automatically generated">
            <a:extLst>
              <a:ext uri="{FF2B5EF4-FFF2-40B4-BE49-F238E27FC236}">
                <a16:creationId xmlns:a16="http://schemas.microsoft.com/office/drawing/2014/main" id="{1F953791-B9BA-67A8-0B2E-137C12293721}"/>
              </a:ext>
            </a:extLst>
          </p:cNvPr>
          <p:cNvPicPr>
            <a:picLocks noChangeAspect="1"/>
          </p:cNvPicPr>
          <p:nvPr/>
        </p:nvPicPr>
        <p:blipFill>
          <a:blip r:embed="rId5"/>
          <a:stretch>
            <a:fillRect/>
          </a:stretch>
        </p:blipFill>
        <p:spPr>
          <a:xfrm>
            <a:off x="673076" y="692419"/>
            <a:ext cx="4826049" cy="1400700"/>
          </a:xfrm>
          <a:prstGeom prst="rect">
            <a:avLst/>
          </a:prstGeom>
        </p:spPr>
      </p:pic>
      <p:grpSp>
        <p:nvGrpSpPr>
          <p:cNvPr id="7" name="Group 34">
            <a:extLst>
              <a:ext uri="{FF2B5EF4-FFF2-40B4-BE49-F238E27FC236}">
                <a16:creationId xmlns:a16="http://schemas.microsoft.com/office/drawing/2014/main" id="{42E1CB46-460B-092D-6197-211C2D65DA8F}"/>
              </a:ext>
            </a:extLst>
          </p:cNvPr>
          <p:cNvGrpSpPr/>
          <p:nvPr/>
        </p:nvGrpSpPr>
        <p:grpSpPr>
          <a:xfrm>
            <a:off x="2548092" y="1511301"/>
            <a:ext cx="2326499" cy="149224"/>
            <a:chOff x="2548092" y="1511301"/>
            <a:chExt cx="2326499" cy="149224"/>
          </a:xfrm>
        </p:grpSpPr>
        <p:sp>
          <p:nvSpPr>
            <p:cNvPr id="8" name="Rectangle 29">
              <a:extLst>
                <a:ext uri="{FF2B5EF4-FFF2-40B4-BE49-F238E27FC236}">
                  <a16:creationId xmlns:a16="http://schemas.microsoft.com/office/drawing/2014/main" id="{9A0D66F7-0375-77F5-1319-FE45A40C74EE}"/>
                </a:ext>
              </a:extLst>
            </p:cNvPr>
            <p:cNvSpPr/>
            <p:nvPr/>
          </p:nvSpPr>
          <p:spPr>
            <a:xfrm>
              <a:off x="2550302" y="1511301"/>
              <a:ext cx="2324289" cy="149224"/>
            </a:xfrm>
            <a:prstGeom prst="rect">
              <a:avLst/>
            </a:prstGeom>
            <a:solidFill>
              <a:srgbClr val="00FC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33">
              <a:extLst>
                <a:ext uri="{FF2B5EF4-FFF2-40B4-BE49-F238E27FC236}">
                  <a16:creationId xmlns:a16="http://schemas.microsoft.com/office/drawing/2014/main" id="{21B77405-6A9F-C812-26F8-6D76AC9747B0}"/>
                </a:ext>
              </a:extLst>
            </p:cNvPr>
            <p:cNvSpPr/>
            <p:nvPr/>
          </p:nvSpPr>
          <p:spPr>
            <a:xfrm>
              <a:off x="2548092" y="1511301"/>
              <a:ext cx="2326499" cy="45719"/>
            </a:xfrm>
            <a:prstGeom prst="rect">
              <a:avLst/>
            </a:prstGeom>
            <a:solidFill>
              <a:srgbClr val="04D3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0" name="Text Placeholder 9">
            <a:extLst>
              <a:ext uri="{FF2B5EF4-FFF2-40B4-BE49-F238E27FC236}">
                <a16:creationId xmlns:a16="http://schemas.microsoft.com/office/drawing/2014/main" id="{50C61B5C-1900-2C2E-BD7E-D4C2ACC0B331}"/>
              </a:ext>
            </a:extLst>
          </p:cNvPr>
          <p:cNvSpPr txBox="1">
            <a:spLocks/>
          </p:cNvSpPr>
          <p:nvPr/>
        </p:nvSpPr>
        <p:spPr>
          <a:xfrm>
            <a:off x="898953" y="708632"/>
            <a:ext cx="3080364" cy="7017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SPEA2</a:t>
            </a:r>
          </a:p>
        </p:txBody>
      </p:sp>
      <p:sp>
        <p:nvSpPr>
          <p:cNvPr id="11" name="Text Placeholder 10">
            <a:extLst>
              <a:ext uri="{FF2B5EF4-FFF2-40B4-BE49-F238E27FC236}">
                <a16:creationId xmlns:a16="http://schemas.microsoft.com/office/drawing/2014/main" id="{674531CF-627D-F14E-2C8E-3C0CA4FACD93}"/>
              </a:ext>
            </a:extLst>
          </p:cNvPr>
          <p:cNvSpPr txBox="1">
            <a:spLocks/>
          </p:cNvSpPr>
          <p:nvPr/>
        </p:nvSpPr>
        <p:spPr>
          <a:xfrm>
            <a:off x="4551153" y="708632"/>
            <a:ext cx="457933" cy="7017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3</a:t>
            </a:r>
            <a:endParaRPr lang="en-GB" dirty="0"/>
          </a:p>
        </p:txBody>
      </p:sp>
      <p:pic>
        <p:nvPicPr>
          <p:cNvPr id="2" name="Immagine 1">
            <a:extLst>
              <a:ext uri="{FF2B5EF4-FFF2-40B4-BE49-F238E27FC236}">
                <a16:creationId xmlns:a16="http://schemas.microsoft.com/office/drawing/2014/main" id="{66ACB219-6D3B-DB75-606C-6A8B4D81820E}"/>
              </a:ext>
            </a:extLst>
          </p:cNvPr>
          <p:cNvPicPr>
            <a:picLocks noChangeAspect="1"/>
          </p:cNvPicPr>
          <p:nvPr/>
        </p:nvPicPr>
        <p:blipFill>
          <a:blip r:embed="rId6"/>
          <a:stretch>
            <a:fillRect/>
          </a:stretch>
        </p:blipFill>
        <p:spPr>
          <a:xfrm>
            <a:off x="898953" y="1416345"/>
            <a:ext cx="814196" cy="325678"/>
          </a:xfrm>
          <a:prstGeom prst="rect">
            <a:avLst/>
          </a:prstGeom>
        </p:spPr>
      </p:pic>
      <p:grpSp>
        <p:nvGrpSpPr>
          <p:cNvPr id="3" name="Group 41">
            <a:extLst>
              <a:ext uri="{FF2B5EF4-FFF2-40B4-BE49-F238E27FC236}">
                <a16:creationId xmlns:a16="http://schemas.microsoft.com/office/drawing/2014/main" id="{C86D1D60-28F9-3EF5-722A-5D72E961C08C}"/>
              </a:ext>
            </a:extLst>
          </p:cNvPr>
          <p:cNvGrpSpPr/>
          <p:nvPr/>
        </p:nvGrpSpPr>
        <p:grpSpPr>
          <a:xfrm>
            <a:off x="6529339" y="2985488"/>
            <a:ext cx="4826049" cy="1727403"/>
            <a:chOff x="6529339" y="2985488"/>
            <a:chExt cx="4826049" cy="1727403"/>
          </a:xfrm>
        </p:grpSpPr>
        <p:pic>
          <p:nvPicPr>
            <p:cNvPr id="12" name="Picture 12" descr="A screen shot of a video game&#10;&#10;Description automatically generated">
              <a:extLst>
                <a:ext uri="{FF2B5EF4-FFF2-40B4-BE49-F238E27FC236}">
                  <a16:creationId xmlns:a16="http://schemas.microsoft.com/office/drawing/2014/main" id="{A0BE47AD-C934-320E-64B3-5BD5AC5850AF}"/>
                </a:ext>
              </a:extLst>
            </p:cNvPr>
            <p:cNvPicPr>
              <a:picLocks noChangeAspect="1"/>
            </p:cNvPicPr>
            <p:nvPr/>
          </p:nvPicPr>
          <p:blipFill>
            <a:blip r:embed="rId7"/>
            <a:stretch>
              <a:fillRect/>
            </a:stretch>
          </p:blipFill>
          <p:spPr>
            <a:xfrm>
              <a:off x="6529339" y="2993849"/>
              <a:ext cx="4826049" cy="1719042"/>
            </a:xfrm>
            <a:prstGeom prst="rect">
              <a:avLst/>
            </a:prstGeom>
          </p:spPr>
        </p:pic>
        <p:grpSp>
          <p:nvGrpSpPr>
            <p:cNvPr id="14" name="Group 32">
              <a:extLst>
                <a:ext uri="{FF2B5EF4-FFF2-40B4-BE49-F238E27FC236}">
                  <a16:creationId xmlns:a16="http://schemas.microsoft.com/office/drawing/2014/main" id="{FC841F40-0344-7818-AF30-658906C02994}"/>
                </a:ext>
              </a:extLst>
            </p:cNvPr>
            <p:cNvGrpSpPr/>
            <p:nvPr/>
          </p:nvGrpSpPr>
          <p:grpSpPr>
            <a:xfrm>
              <a:off x="8750299" y="3781782"/>
              <a:ext cx="2235202" cy="144084"/>
              <a:chOff x="8750299" y="3781782"/>
              <a:chExt cx="2235202" cy="144084"/>
            </a:xfrm>
          </p:grpSpPr>
          <p:sp>
            <p:nvSpPr>
              <p:cNvPr id="18" name="Rectangle 30">
                <a:extLst>
                  <a:ext uri="{FF2B5EF4-FFF2-40B4-BE49-F238E27FC236}">
                    <a16:creationId xmlns:a16="http://schemas.microsoft.com/office/drawing/2014/main" id="{12696A79-9E4B-B766-36D8-45D8CA90ED21}"/>
                  </a:ext>
                </a:extLst>
              </p:cNvPr>
              <p:cNvSpPr/>
              <p:nvPr/>
            </p:nvSpPr>
            <p:spPr>
              <a:xfrm>
                <a:off x="8750300" y="3784600"/>
                <a:ext cx="2235201" cy="141266"/>
              </a:xfrm>
              <a:prstGeom prst="rect">
                <a:avLst/>
              </a:prstGeom>
              <a:solidFill>
                <a:srgbClr val="00FC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31">
                <a:extLst>
                  <a:ext uri="{FF2B5EF4-FFF2-40B4-BE49-F238E27FC236}">
                    <a16:creationId xmlns:a16="http://schemas.microsoft.com/office/drawing/2014/main" id="{25F4ED12-FADB-2BFA-B6D8-494DAF875D97}"/>
                  </a:ext>
                </a:extLst>
              </p:cNvPr>
              <p:cNvSpPr/>
              <p:nvPr/>
            </p:nvSpPr>
            <p:spPr>
              <a:xfrm>
                <a:off x="8750299" y="3781782"/>
                <a:ext cx="2235201" cy="41563"/>
              </a:xfrm>
              <a:prstGeom prst="rect">
                <a:avLst/>
              </a:prstGeom>
              <a:solidFill>
                <a:srgbClr val="04D3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 name="Text Placeholder 1">
              <a:extLst>
                <a:ext uri="{FF2B5EF4-FFF2-40B4-BE49-F238E27FC236}">
                  <a16:creationId xmlns:a16="http://schemas.microsoft.com/office/drawing/2014/main" id="{8BBCBFA6-FAFB-85BC-6017-CFF72F7F63BB}"/>
                </a:ext>
              </a:extLst>
            </p:cNvPr>
            <p:cNvSpPr txBox="1">
              <a:spLocks/>
            </p:cNvSpPr>
            <p:nvPr/>
          </p:nvSpPr>
          <p:spPr>
            <a:xfrm>
              <a:off x="7168551" y="2985488"/>
              <a:ext cx="3080364" cy="7017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NSGA-II</a:t>
              </a:r>
            </a:p>
          </p:txBody>
        </p:sp>
        <p:sp>
          <p:nvSpPr>
            <p:cNvPr id="16" name="Text Placeholder 7">
              <a:extLst>
                <a:ext uri="{FF2B5EF4-FFF2-40B4-BE49-F238E27FC236}">
                  <a16:creationId xmlns:a16="http://schemas.microsoft.com/office/drawing/2014/main" id="{34DC2560-8CBA-B330-DD31-72814FAA519E}"/>
                </a:ext>
              </a:extLst>
            </p:cNvPr>
            <p:cNvSpPr txBox="1">
              <a:spLocks/>
            </p:cNvSpPr>
            <p:nvPr/>
          </p:nvSpPr>
          <p:spPr>
            <a:xfrm>
              <a:off x="10668489" y="2985488"/>
              <a:ext cx="457933" cy="7017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6</a:t>
              </a:r>
              <a:endParaRPr lang="en-GB" dirty="0"/>
            </a:p>
          </p:txBody>
        </p:sp>
        <p:sp>
          <p:nvSpPr>
            <p:cNvPr id="17" name="Text Placeholder 8">
              <a:extLst>
                <a:ext uri="{FF2B5EF4-FFF2-40B4-BE49-F238E27FC236}">
                  <a16:creationId xmlns:a16="http://schemas.microsoft.com/office/drawing/2014/main" id="{332FEF61-2B44-65B3-84B7-E1C9889F6EF9}"/>
                </a:ext>
              </a:extLst>
            </p:cNvPr>
            <p:cNvSpPr txBox="1">
              <a:spLocks/>
            </p:cNvSpPr>
            <p:nvPr/>
          </p:nvSpPr>
          <p:spPr>
            <a:xfrm>
              <a:off x="9152627" y="3851254"/>
              <a:ext cx="1896158" cy="5909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GB" sz="4000" dirty="0"/>
                <a:t>30/30</a:t>
              </a:r>
            </a:p>
          </p:txBody>
        </p:sp>
      </p:grpSp>
    </p:spTree>
    <p:extLst>
      <p:ext uri="{BB962C8B-B14F-4D97-AF65-F5344CB8AC3E}">
        <p14:creationId xmlns:p14="http://schemas.microsoft.com/office/powerpoint/2010/main" val="8059937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34802-D60B-99AD-C5F0-8268DB315AC6}"/>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C3610ABB-8DA8-46FC-8947-4884E03C06E9}"/>
              </a:ext>
            </a:extLst>
          </p:cNvPr>
          <p:cNvSpPr>
            <a:spLocks noGrp="1"/>
          </p:cNvSpPr>
          <p:nvPr>
            <p:ph type="body" idx="3"/>
          </p:nvPr>
        </p:nvSpPr>
        <p:spPr/>
        <p:txBody>
          <a:bodyPr/>
          <a:lstStyle/>
          <a:p>
            <a:pPr marL="0" indent="0">
              <a:buNone/>
            </a:pPr>
            <a:r>
              <a:rPr lang="en-GB" sz="4000" dirty="0"/>
              <a:t>Crowding Distance</a:t>
            </a:r>
          </a:p>
        </p:txBody>
      </p:sp>
      <p:sp>
        <p:nvSpPr>
          <p:cNvPr id="4" name="Title 3">
            <a:extLst>
              <a:ext uri="{FF2B5EF4-FFF2-40B4-BE49-F238E27FC236}">
                <a16:creationId xmlns:a16="http://schemas.microsoft.com/office/drawing/2014/main" id="{59904C49-CE4D-C84C-E460-3D9469CCB496}"/>
              </a:ext>
            </a:extLst>
          </p:cNvPr>
          <p:cNvSpPr>
            <a:spLocks noGrp="1"/>
          </p:cNvSpPr>
          <p:nvPr>
            <p:ph type="title"/>
          </p:nvPr>
        </p:nvSpPr>
        <p:spPr>
          <a:xfrm>
            <a:off x="437321" y="5186944"/>
            <a:ext cx="4866199" cy="1325563"/>
          </a:xfrm>
        </p:spPr>
        <p:txBody>
          <a:bodyPr>
            <a:noAutofit/>
          </a:bodyPr>
          <a:lstStyle/>
          <a:p>
            <a:pPr>
              <a:lnSpc>
                <a:spcPct val="70000"/>
              </a:lnSpc>
            </a:pPr>
            <a:r>
              <a:rPr lang="en-GB" sz="5600" dirty="0"/>
              <a:t>NSGA-II </a:t>
            </a:r>
            <a:r>
              <a:rPr lang="en-GB" sz="5600" dirty="0" err="1"/>
              <a:t>usa</a:t>
            </a:r>
            <a:r>
              <a:rPr lang="en-GB" sz="5600" dirty="0"/>
              <a:t> Crowding Distance.</a:t>
            </a:r>
          </a:p>
        </p:txBody>
      </p:sp>
      <p:sp>
        <p:nvSpPr>
          <p:cNvPr id="5" name="Text Placeholder 4">
            <a:extLst>
              <a:ext uri="{FF2B5EF4-FFF2-40B4-BE49-F238E27FC236}">
                <a16:creationId xmlns:a16="http://schemas.microsoft.com/office/drawing/2014/main" id="{A9A7FF8E-FCE1-CD72-D94E-308ECFBE307A}"/>
              </a:ext>
            </a:extLst>
          </p:cNvPr>
          <p:cNvSpPr>
            <a:spLocks noGrp="1"/>
          </p:cNvSpPr>
          <p:nvPr>
            <p:ph type="body" idx="10"/>
          </p:nvPr>
        </p:nvSpPr>
        <p:spPr/>
        <p:txBody>
          <a:bodyPr/>
          <a:lstStyle/>
          <a:p>
            <a:pPr marL="0" indent="0">
              <a:buNone/>
            </a:pPr>
            <a:r>
              <a:rPr lang="en-GB" sz="4000" dirty="0"/>
              <a:t>Mating Pool</a:t>
            </a:r>
          </a:p>
        </p:txBody>
      </p:sp>
      <p:sp>
        <p:nvSpPr>
          <p:cNvPr id="6" name="Text Placeholder 5">
            <a:extLst>
              <a:ext uri="{FF2B5EF4-FFF2-40B4-BE49-F238E27FC236}">
                <a16:creationId xmlns:a16="http://schemas.microsoft.com/office/drawing/2014/main" id="{A1AA9AA4-5B26-923D-5256-3EF711B47D4E}"/>
              </a:ext>
            </a:extLst>
          </p:cNvPr>
          <p:cNvSpPr>
            <a:spLocks noGrp="1"/>
          </p:cNvSpPr>
          <p:nvPr>
            <p:ph type="body" idx="11"/>
          </p:nvPr>
        </p:nvSpPr>
        <p:spPr>
          <a:xfrm>
            <a:off x="9152627" y="5025814"/>
            <a:ext cx="2780672" cy="823912"/>
          </a:xfrm>
        </p:spPr>
        <p:txBody>
          <a:bodyPr/>
          <a:lstStyle/>
          <a:p>
            <a:pPr marL="0" indent="0">
              <a:buNone/>
            </a:pPr>
            <a:r>
              <a:rPr lang="en-GB" sz="4000" dirty="0" err="1"/>
              <a:t>Elitismo</a:t>
            </a:r>
            <a:endParaRPr lang="en-GB" sz="4000" dirty="0"/>
          </a:p>
        </p:txBody>
      </p:sp>
      <p:sp>
        <p:nvSpPr>
          <p:cNvPr id="7" name="Text Placeholder 6">
            <a:extLst>
              <a:ext uri="{FF2B5EF4-FFF2-40B4-BE49-F238E27FC236}">
                <a16:creationId xmlns:a16="http://schemas.microsoft.com/office/drawing/2014/main" id="{46010B31-3AF2-555D-E931-CE8BA83DD39C}"/>
              </a:ext>
            </a:extLst>
          </p:cNvPr>
          <p:cNvSpPr>
            <a:spLocks noGrp="1"/>
          </p:cNvSpPr>
          <p:nvPr>
            <p:ph type="body" idx="12"/>
          </p:nvPr>
        </p:nvSpPr>
        <p:spPr>
          <a:xfrm>
            <a:off x="9152627" y="5707301"/>
            <a:ext cx="2780672" cy="823912"/>
          </a:xfrm>
        </p:spPr>
        <p:txBody>
          <a:bodyPr/>
          <a:lstStyle/>
          <a:p>
            <a:pPr marL="0" indent="0">
              <a:buNone/>
            </a:pPr>
            <a:r>
              <a:rPr lang="en-GB" sz="4000" dirty="0" err="1"/>
              <a:t>Fronte</a:t>
            </a:r>
            <a:r>
              <a:rPr lang="en-GB" sz="4000" dirty="0"/>
              <a:t> di Pareto</a:t>
            </a:r>
          </a:p>
        </p:txBody>
      </p:sp>
      <p:pic>
        <p:nvPicPr>
          <p:cNvPr id="27" name="Picture 26" descr="A purple monster with sharp teeth&#10;&#10;Description automatically generated">
            <a:extLst>
              <a:ext uri="{FF2B5EF4-FFF2-40B4-BE49-F238E27FC236}">
                <a16:creationId xmlns:a16="http://schemas.microsoft.com/office/drawing/2014/main" id="{2AAE8468-043A-7EEA-8387-1C9F69383D31}"/>
              </a:ext>
            </a:extLst>
          </p:cNvPr>
          <p:cNvPicPr>
            <a:picLocks noChangeAspect="1"/>
          </p:cNvPicPr>
          <p:nvPr/>
        </p:nvPicPr>
        <p:blipFill>
          <a:blip r:embed="rId3"/>
          <a:stretch>
            <a:fillRect/>
          </a:stretch>
        </p:blipFill>
        <p:spPr>
          <a:xfrm>
            <a:off x="2147750" y="2013338"/>
            <a:ext cx="3258554" cy="3258554"/>
          </a:xfrm>
          <a:prstGeom prst="rect">
            <a:avLst/>
          </a:prstGeom>
        </p:spPr>
      </p:pic>
      <p:pic>
        <p:nvPicPr>
          <p:cNvPr id="29" name="Picture 28" descr="A pixel art of a purple monster&#10;&#10;Description automatically generated">
            <a:extLst>
              <a:ext uri="{FF2B5EF4-FFF2-40B4-BE49-F238E27FC236}">
                <a16:creationId xmlns:a16="http://schemas.microsoft.com/office/drawing/2014/main" id="{84A17E13-14AE-8CF1-2F17-D153AF3DBFE0}"/>
              </a:ext>
            </a:extLst>
          </p:cNvPr>
          <p:cNvPicPr>
            <a:picLocks noChangeAspect="1"/>
          </p:cNvPicPr>
          <p:nvPr/>
        </p:nvPicPr>
        <p:blipFill>
          <a:blip r:embed="rId4"/>
          <a:stretch>
            <a:fillRect/>
          </a:stretch>
        </p:blipFill>
        <p:spPr>
          <a:xfrm>
            <a:off x="6889889" y="49360"/>
            <a:ext cx="3258554" cy="3258554"/>
          </a:xfrm>
          <a:prstGeom prst="rect">
            <a:avLst/>
          </a:prstGeom>
        </p:spPr>
      </p:pic>
      <p:pic>
        <p:nvPicPr>
          <p:cNvPr id="24" name="Picture 11" descr="A screen shot of a video game&#10;&#10;Description automatically generated">
            <a:extLst>
              <a:ext uri="{FF2B5EF4-FFF2-40B4-BE49-F238E27FC236}">
                <a16:creationId xmlns:a16="http://schemas.microsoft.com/office/drawing/2014/main" id="{896FB409-B311-780B-BEB6-6CB84BB00CF0}"/>
              </a:ext>
            </a:extLst>
          </p:cNvPr>
          <p:cNvPicPr>
            <a:picLocks noChangeAspect="1"/>
          </p:cNvPicPr>
          <p:nvPr/>
        </p:nvPicPr>
        <p:blipFill>
          <a:blip r:embed="rId5"/>
          <a:stretch>
            <a:fillRect/>
          </a:stretch>
        </p:blipFill>
        <p:spPr>
          <a:xfrm>
            <a:off x="673076" y="692419"/>
            <a:ext cx="4826049" cy="1400700"/>
          </a:xfrm>
          <a:prstGeom prst="rect">
            <a:avLst/>
          </a:prstGeom>
        </p:spPr>
      </p:pic>
      <p:sp>
        <p:nvSpPr>
          <p:cNvPr id="47" name="Rectangle 29">
            <a:extLst>
              <a:ext uri="{FF2B5EF4-FFF2-40B4-BE49-F238E27FC236}">
                <a16:creationId xmlns:a16="http://schemas.microsoft.com/office/drawing/2014/main" id="{0F0CA250-641E-E679-3387-AE97FAC46981}"/>
              </a:ext>
            </a:extLst>
          </p:cNvPr>
          <p:cNvSpPr/>
          <p:nvPr/>
        </p:nvSpPr>
        <p:spPr>
          <a:xfrm>
            <a:off x="2550301" y="1511301"/>
            <a:ext cx="2326499" cy="149224"/>
          </a:xfrm>
          <a:prstGeom prst="rect">
            <a:avLst/>
          </a:prstGeom>
          <a:solidFill>
            <a:srgbClr val="00FC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5" name="Group 34">
            <a:extLst>
              <a:ext uri="{FF2B5EF4-FFF2-40B4-BE49-F238E27FC236}">
                <a16:creationId xmlns:a16="http://schemas.microsoft.com/office/drawing/2014/main" id="{6552220D-1F77-FBDC-54CF-C9DAE85D9FB7}"/>
              </a:ext>
            </a:extLst>
          </p:cNvPr>
          <p:cNvGrpSpPr/>
          <p:nvPr/>
        </p:nvGrpSpPr>
        <p:grpSpPr>
          <a:xfrm>
            <a:off x="2548092" y="1511301"/>
            <a:ext cx="2326499" cy="149224"/>
            <a:chOff x="2548093" y="1511301"/>
            <a:chExt cx="1168356" cy="149224"/>
          </a:xfrm>
        </p:grpSpPr>
        <p:sp>
          <p:nvSpPr>
            <p:cNvPr id="36" name="Rectangle 29">
              <a:extLst>
                <a:ext uri="{FF2B5EF4-FFF2-40B4-BE49-F238E27FC236}">
                  <a16:creationId xmlns:a16="http://schemas.microsoft.com/office/drawing/2014/main" id="{0EA7DF69-8C04-B540-3432-1E6C49E27D28}"/>
                </a:ext>
              </a:extLst>
            </p:cNvPr>
            <p:cNvSpPr/>
            <p:nvPr/>
          </p:nvSpPr>
          <p:spPr>
            <a:xfrm>
              <a:off x="2550303" y="1511301"/>
              <a:ext cx="1166146" cy="149224"/>
            </a:xfrm>
            <a:prstGeom prst="rect">
              <a:avLst/>
            </a:prstGeom>
            <a:solidFill>
              <a:srgbClr val="E8E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Rectangle 33">
              <a:extLst>
                <a:ext uri="{FF2B5EF4-FFF2-40B4-BE49-F238E27FC236}">
                  <a16:creationId xmlns:a16="http://schemas.microsoft.com/office/drawing/2014/main" id="{DFD9C07F-9A93-5FDB-B2CC-D31FFC9FC999}"/>
                </a:ext>
              </a:extLst>
            </p:cNvPr>
            <p:cNvSpPr/>
            <p:nvPr/>
          </p:nvSpPr>
          <p:spPr>
            <a:xfrm>
              <a:off x="2548093" y="1511301"/>
              <a:ext cx="1166146" cy="45719"/>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6" name="Text Placeholder 9">
            <a:extLst>
              <a:ext uri="{FF2B5EF4-FFF2-40B4-BE49-F238E27FC236}">
                <a16:creationId xmlns:a16="http://schemas.microsoft.com/office/drawing/2014/main" id="{5D4509FB-6386-AFE5-8F3A-FFF23CD1D2F6}"/>
              </a:ext>
            </a:extLst>
          </p:cNvPr>
          <p:cNvSpPr txBox="1">
            <a:spLocks/>
          </p:cNvSpPr>
          <p:nvPr/>
        </p:nvSpPr>
        <p:spPr>
          <a:xfrm>
            <a:off x="898953" y="708632"/>
            <a:ext cx="3080364" cy="7017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SPEA2</a:t>
            </a:r>
          </a:p>
        </p:txBody>
      </p:sp>
      <p:sp>
        <p:nvSpPr>
          <p:cNvPr id="28" name="Text Placeholder 10">
            <a:extLst>
              <a:ext uri="{FF2B5EF4-FFF2-40B4-BE49-F238E27FC236}">
                <a16:creationId xmlns:a16="http://schemas.microsoft.com/office/drawing/2014/main" id="{3DC48B89-851D-0C95-11F4-25E68E52CC67}"/>
              </a:ext>
            </a:extLst>
          </p:cNvPr>
          <p:cNvSpPr txBox="1">
            <a:spLocks/>
          </p:cNvSpPr>
          <p:nvPr/>
        </p:nvSpPr>
        <p:spPr>
          <a:xfrm>
            <a:off x="4551153" y="708632"/>
            <a:ext cx="457933" cy="7017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3</a:t>
            </a:r>
            <a:endParaRPr lang="en-GB" dirty="0"/>
          </a:p>
        </p:txBody>
      </p:sp>
      <p:sp>
        <p:nvSpPr>
          <p:cNvPr id="46" name="Rectangle 29">
            <a:extLst>
              <a:ext uri="{FF2B5EF4-FFF2-40B4-BE49-F238E27FC236}">
                <a16:creationId xmlns:a16="http://schemas.microsoft.com/office/drawing/2014/main" id="{C1519B7F-3387-19F5-A2C7-C60C9A1C0289}"/>
              </a:ext>
            </a:extLst>
          </p:cNvPr>
          <p:cNvSpPr/>
          <p:nvPr/>
        </p:nvSpPr>
        <p:spPr>
          <a:xfrm>
            <a:off x="3710654" y="1511301"/>
            <a:ext cx="1166146" cy="149224"/>
          </a:xfrm>
          <a:prstGeom prst="rect">
            <a:avLst/>
          </a:prstGeom>
          <a:solidFill>
            <a:srgbClr val="4969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 name="Immagine 1">
            <a:extLst>
              <a:ext uri="{FF2B5EF4-FFF2-40B4-BE49-F238E27FC236}">
                <a16:creationId xmlns:a16="http://schemas.microsoft.com/office/drawing/2014/main" id="{3291685F-E230-DDB9-277D-E0334967C1A1}"/>
              </a:ext>
            </a:extLst>
          </p:cNvPr>
          <p:cNvPicPr>
            <a:picLocks noChangeAspect="1"/>
          </p:cNvPicPr>
          <p:nvPr/>
        </p:nvPicPr>
        <p:blipFill>
          <a:blip r:embed="rId6"/>
          <a:stretch>
            <a:fillRect/>
          </a:stretch>
        </p:blipFill>
        <p:spPr>
          <a:xfrm>
            <a:off x="898953" y="1416345"/>
            <a:ext cx="814196" cy="325678"/>
          </a:xfrm>
          <a:prstGeom prst="rect">
            <a:avLst/>
          </a:prstGeom>
        </p:spPr>
      </p:pic>
      <p:grpSp>
        <p:nvGrpSpPr>
          <p:cNvPr id="8" name="Group 41">
            <a:extLst>
              <a:ext uri="{FF2B5EF4-FFF2-40B4-BE49-F238E27FC236}">
                <a16:creationId xmlns:a16="http://schemas.microsoft.com/office/drawing/2014/main" id="{4834817E-B548-0D05-BE65-877394BAF348}"/>
              </a:ext>
            </a:extLst>
          </p:cNvPr>
          <p:cNvGrpSpPr/>
          <p:nvPr/>
        </p:nvGrpSpPr>
        <p:grpSpPr>
          <a:xfrm>
            <a:off x="6529339" y="2985488"/>
            <a:ext cx="4826049" cy="1727403"/>
            <a:chOff x="6529339" y="2985488"/>
            <a:chExt cx="4826049" cy="1727403"/>
          </a:xfrm>
        </p:grpSpPr>
        <p:pic>
          <p:nvPicPr>
            <p:cNvPr id="9" name="Picture 12" descr="A screen shot of a video game&#10;&#10;Description automatically generated">
              <a:extLst>
                <a:ext uri="{FF2B5EF4-FFF2-40B4-BE49-F238E27FC236}">
                  <a16:creationId xmlns:a16="http://schemas.microsoft.com/office/drawing/2014/main" id="{A2F307F7-B7AF-C687-F3CE-22E376AD5FE4}"/>
                </a:ext>
              </a:extLst>
            </p:cNvPr>
            <p:cNvPicPr>
              <a:picLocks noChangeAspect="1"/>
            </p:cNvPicPr>
            <p:nvPr/>
          </p:nvPicPr>
          <p:blipFill>
            <a:blip r:embed="rId7"/>
            <a:stretch>
              <a:fillRect/>
            </a:stretch>
          </p:blipFill>
          <p:spPr>
            <a:xfrm>
              <a:off x="6529339" y="2993849"/>
              <a:ext cx="4826049" cy="1719042"/>
            </a:xfrm>
            <a:prstGeom prst="rect">
              <a:avLst/>
            </a:prstGeom>
          </p:spPr>
        </p:pic>
        <p:grpSp>
          <p:nvGrpSpPr>
            <p:cNvPr id="10" name="Group 32">
              <a:extLst>
                <a:ext uri="{FF2B5EF4-FFF2-40B4-BE49-F238E27FC236}">
                  <a16:creationId xmlns:a16="http://schemas.microsoft.com/office/drawing/2014/main" id="{B17988D2-0816-3D93-7B4E-A72F4199D829}"/>
                </a:ext>
              </a:extLst>
            </p:cNvPr>
            <p:cNvGrpSpPr/>
            <p:nvPr/>
          </p:nvGrpSpPr>
          <p:grpSpPr>
            <a:xfrm>
              <a:off x="8750299" y="3781782"/>
              <a:ext cx="2235202" cy="144084"/>
              <a:chOff x="8750299" y="3781782"/>
              <a:chExt cx="2235202" cy="144084"/>
            </a:xfrm>
          </p:grpSpPr>
          <p:sp>
            <p:nvSpPr>
              <p:cNvPr id="15" name="Rectangle 30">
                <a:extLst>
                  <a:ext uri="{FF2B5EF4-FFF2-40B4-BE49-F238E27FC236}">
                    <a16:creationId xmlns:a16="http://schemas.microsoft.com/office/drawing/2014/main" id="{63F1FAA4-E755-F396-86E6-A3A2FA3E9013}"/>
                  </a:ext>
                </a:extLst>
              </p:cNvPr>
              <p:cNvSpPr/>
              <p:nvPr/>
            </p:nvSpPr>
            <p:spPr>
              <a:xfrm>
                <a:off x="8750300" y="3784600"/>
                <a:ext cx="2235201" cy="141266"/>
              </a:xfrm>
              <a:prstGeom prst="rect">
                <a:avLst/>
              </a:prstGeom>
              <a:solidFill>
                <a:srgbClr val="00FC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31">
                <a:extLst>
                  <a:ext uri="{FF2B5EF4-FFF2-40B4-BE49-F238E27FC236}">
                    <a16:creationId xmlns:a16="http://schemas.microsoft.com/office/drawing/2014/main" id="{058E8D00-5670-9AD5-A485-5F970B2C3F2E}"/>
                  </a:ext>
                </a:extLst>
              </p:cNvPr>
              <p:cNvSpPr/>
              <p:nvPr/>
            </p:nvSpPr>
            <p:spPr>
              <a:xfrm>
                <a:off x="8750299" y="3781782"/>
                <a:ext cx="2235201" cy="41563"/>
              </a:xfrm>
              <a:prstGeom prst="rect">
                <a:avLst/>
              </a:prstGeom>
              <a:solidFill>
                <a:srgbClr val="04D3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Text Placeholder 1">
              <a:extLst>
                <a:ext uri="{FF2B5EF4-FFF2-40B4-BE49-F238E27FC236}">
                  <a16:creationId xmlns:a16="http://schemas.microsoft.com/office/drawing/2014/main" id="{543EF76C-C678-ECA3-41D4-7DAAE48AF42B}"/>
                </a:ext>
              </a:extLst>
            </p:cNvPr>
            <p:cNvSpPr txBox="1">
              <a:spLocks/>
            </p:cNvSpPr>
            <p:nvPr/>
          </p:nvSpPr>
          <p:spPr>
            <a:xfrm>
              <a:off x="7168551" y="2985488"/>
              <a:ext cx="3080364" cy="7017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NSGA-II</a:t>
              </a:r>
            </a:p>
          </p:txBody>
        </p:sp>
        <p:sp>
          <p:nvSpPr>
            <p:cNvPr id="12" name="Text Placeholder 7">
              <a:extLst>
                <a:ext uri="{FF2B5EF4-FFF2-40B4-BE49-F238E27FC236}">
                  <a16:creationId xmlns:a16="http://schemas.microsoft.com/office/drawing/2014/main" id="{A65E6B62-9721-A53C-DC4F-DF287A7687BB}"/>
                </a:ext>
              </a:extLst>
            </p:cNvPr>
            <p:cNvSpPr txBox="1">
              <a:spLocks/>
            </p:cNvSpPr>
            <p:nvPr/>
          </p:nvSpPr>
          <p:spPr>
            <a:xfrm>
              <a:off x="10668489" y="2985488"/>
              <a:ext cx="457933" cy="7017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6</a:t>
              </a:r>
              <a:endParaRPr lang="en-GB" dirty="0"/>
            </a:p>
          </p:txBody>
        </p:sp>
        <p:sp>
          <p:nvSpPr>
            <p:cNvPr id="14" name="Text Placeholder 8">
              <a:extLst>
                <a:ext uri="{FF2B5EF4-FFF2-40B4-BE49-F238E27FC236}">
                  <a16:creationId xmlns:a16="http://schemas.microsoft.com/office/drawing/2014/main" id="{2C716F2F-7833-8F70-89B1-33CEE8AECD02}"/>
                </a:ext>
              </a:extLst>
            </p:cNvPr>
            <p:cNvSpPr txBox="1">
              <a:spLocks/>
            </p:cNvSpPr>
            <p:nvPr/>
          </p:nvSpPr>
          <p:spPr>
            <a:xfrm>
              <a:off x="9152627" y="3851254"/>
              <a:ext cx="1896158" cy="5909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GB" sz="4000" dirty="0"/>
                <a:t>30/30</a:t>
              </a:r>
            </a:p>
          </p:txBody>
        </p:sp>
      </p:grpSp>
    </p:spTree>
    <p:extLst>
      <p:ext uri="{BB962C8B-B14F-4D97-AF65-F5344CB8AC3E}">
        <p14:creationId xmlns:p14="http://schemas.microsoft.com/office/powerpoint/2010/main" val="23045122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p:tgtEl>
                                          <p:spTgt spid="46"/>
                                        </p:tgtEl>
                                        <p:attrNameLst>
                                          <p:attrName>ppt_x</p:attrName>
                                        </p:attrNameLst>
                                      </p:cBhvr>
                                      <p:tavLst>
                                        <p:tav tm="0">
                                          <p:val>
                                            <p:strVal val="#ppt_x+#ppt_w*1.125000"/>
                                          </p:val>
                                        </p:tav>
                                        <p:tav tm="100000">
                                          <p:val>
                                            <p:strVal val="#ppt_x"/>
                                          </p:val>
                                        </p:tav>
                                      </p:tavLst>
                                    </p:anim>
                                    <p:animEffect transition="in" filter="wipe(left)">
                                      <p:cBhvr>
                                        <p:cTn id="8" dur="500"/>
                                        <p:tgtEl>
                                          <p:spTgt spid="46"/>
                                        </p:tgtEl>
                                      </p:cBhvr>
                                    </p:animEffect>
                                  </p:childTnLst>
                                </p:cTn>
                              </p:par>
                              <p:par>
                                <p:cTn id="9" presetID="12" presetClass="entr" presetSubtype="2"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300"/>
                                        <p:tgtEl>
                                          <p:spTgt spid="25"/>
                                        </p:tgtEl>
                                        <p:attrNameLst>
                                          <p:attrName>ppt_x</p:attrName>
                                        </p:attrNameLst>
                                      </p:cBhvr>
                                      <p:tavLst>
                                        <p:tav tm="0">
                                          <p:val>
                                            <p:strVal val="#ppt_x+#ppt_w*1.125000"/>
                                          </p:val>
                                        </p:tav>
                                        <p:tav tm="100000">
                                          <p:val>
                                            <p:strVal val="#ppt_x"/>
                                          </p:val>
                                        </p:tav>
                                      </p:tavLst>
                                    </p:anim>
                                    <p:animEffect transition="in" filter="wipe(left)">
                                      <p:cBhvr>
                                        <p:cTn id="12" dur="3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414C7-AF7D-2C7B-7176-845C4F56972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81074E8-A7AE-3FAA-4EF4-7F503111EF22}"/>
              </a:ext>
            </a:extLst>
          </p:cNvPr>
          <p:cNvSpPr>
            <a:spLocks noGrp="1"/>
          </p:cNvSpPr>
          <p:nvPr>
            <p:ph type="title"/>
          </p:nvPr>
        </p:nvSpPr>
        <p:spPr>
          <a:xfrm>
            <a:off x="437321" y="5186944"/>
            <a:ext cx="4866199" cy="1325563"/>
          </a:xfrm>
        </p:spPr>
        <p:txBody>
          <a:bodyPr>
            <a:noAutofit/>
          </a:bodyPr>
          <a:lstStyle/>
          <a:p>
            <a:pPr>
              <a:lnSpc>
                <a:spcPct val="70000"/>
              </a:lnSpc>
            </a:pPr>
            <a:r>
              <a:rPr lang="en-GB" sz="5600" dirty="0"/>
              <a:t>NSGA-II </a:t>
            </a:r>
            <a:r>
              <a:rPr lang="en-GB" sz="5600" dirty="0" err="1"/>
              <a:t>usa</a:t>
            </a:r>
            <a:r>
              <a:rPr lang="en-GB" sz="5600" dirty="0"/>
              <a:t> Crowding Distance.</a:t>
            </a:r>
          </a:p>
        </p:txBody>
      </p:sp>
      <p:sp>
        <p:nvSpPr>
          <p:cNvPr id="6" name="Text Placeholder 5">
            <a:extLst>
              <a:ext uri="{FF2B5EF4-FFF2-40B4-BE49-F238E27FC236}">
                <a16:creationId xmlns:a16="http://schemas.microsoft.com/office/drawing/2014/main" id="{E33DB079-9A92-182C-BE99-1B3B71659EC1}"/>
              </a:ext>
            </a:extLst>
          </p:cNvPr>
          <p:cNvSpPr>
            <a:spLocks noGrp="1"/>
          </p:cNvSpPr>
          <p:nvPr>
            <p:ph type="body" idx="11"/>
          </p:nvPr>
        </p:nvSpPr>
        <p:spPr>
          <a:xfrm>
            <a:off x="5579101" y="5059680"/>
            <a:ext cx="6342396" cy="1563667"/>
          </a:xfrm>
        </p:spPr>
        <p:txBody>
          <a:bodyPr/>
          <a:lstStyle/>
          <a:p>
            <a:pPr marL="0" indent="0">
              <a:buNone/>
            </a:pPr>
            <a:r>
              <a:rPr lang="it-IT" sz="2800" dirty="0"/>
              <a:t>Esso utilizza l'ordinamento non-dominato per mantenere la </a:t>
            </a:r>
            <a:r>
              <a:rPr lang="it-IT" sz="2800" dirty="0" err="1"/>
              <a:t>diversita’</a:t>
            </a:r>
            <a:r>
              <a:rPr lang="it-IT" sz="2800" dirty="0"/>
              <a:t> delle soluzioni e il </a:t>
            </a:r>
            <a:r>
              <a:rPr lang="it-IT" sz="2800" dirty="0" err="1">
                <a:solidFill>
                  <a:srgbClr val="FF0000"/>
                </a:solidFill>
              </a:rPr>
              <a:t>crowding</a:t>
            </a:r>
            <a:r>
              <a:rPr lang="it-IT" sz="2800" dirty="0">
                <a:solidFill>
                  <a:srgbClr val="FF0000"/>
                </a:solidFill>
              </a:rPr>
              <a:t> </a:t>
            </a:r>
            <a:r>
              <a:rPr lang="it-IT" sz="2800" dirty="0" err="1">
                <a:solidFill>
                  <a:srgbClr val="FF0000"/>
                </a:solidFill>
              </a:rPr>
              <a:t>distance</a:t>
            </a:r>
            <a:r>
              <a:rPr lang="it-IT" sz="2800" dirty="0">
                <a:solidFill>
                  <a:srgbClr val="FF0000"/>
                </a:solidFill>
              </a:rPr>
              <a:t> </a:t>
            </a:r>
            <a:r>
              <a:rPr lang="it-IT" sz="2800" dirty="0"/>
              <a:t>per favorire la distribuzione uniforme delle soluzioni sull'intero fronte di Pareto.</a:t>
            </a:r>
            <a:endParaRPr lang="en-GB" sz="2800" dirty="0"/>
          </a:p>
        </p:txBody>
      </p:sp>
      <p:pic>
        <p:nvPicPr>
          <p:cNvPr id="27" name="Picture 26" descr="A purple monster with sharp teeth&#10;&#10;Description automatically generated">
            <a:extLst>
              <a:ext uri="{FF2B5EF4-FFF2-40B4-BE49-F238E27FC236}">
                <a16:creationId xmlns:a16="http://schemas.microsoft.com/office/drawing/2014/main" id="{AF6AC099-B08D-D27A-3158-9B6EAE281C88}"/>
              </a:ext>
            </a:extLst>
          </p:cNvPr>
          <p:cNvPicPr>
            <a:picLocks noChangeAspect="1"/>
          </p:cNvPicPr>
          <p:nvPr/>
        </p:nvPicPr>
        <p:blipFill>
          <a:blip r:embed="rId3"/>
          <a:stretch>
            <a:fillRect/>
          </a:stretch>
        </p:blipFill>
        <p:spPr>
          <a:xfrm>
            <a:off x="2147750" y="2013338"/>
            <a:ext cx="3258554" cy="3258554"/>
          </a:xfrm>
          <a:prstGeom prst="rect">
            <a:avLst/>
          </a:prstGeom>
        </p:spPr>
      </p:pic>
      <p:pic>
        <p:nvPicPr>
          <p:cNvPr id="29" name="Picture 28" descr="A pixel art of a purple monster&#10;&#10;Description automatically generated">
            <a:extLst>
              <a:ext uri="{FF2B5EF4-FFF2-40B4-BE49-F238E27FC236}">
                <a16:creationId xmlns:a16="http://schemas.microsoft.com/office/drawing/2014/main" id="{776137FB-B343-EF79-6883-A1AF84995EEE}"/>
              </a:ext>
            </a:extLst>
          </p:cNvPr>
          <p:cNvPicPr>
            <a:picLocks noChangeAspect="1"/>
          </p:cNvPicPr>
          <p:nvPr/>
        </p:nvPicPr>
        <p:blipFill>
          <a:blip r:embed="rId4"/>
          <a:stretch>
            <a:fillRect/>
          </a:stretch>
        </p:blipFill>
        <p:spPr>
          <a:xfrm>
            <a:off x="6889889" y="49360"/>
            <a:ext cx="3258554" cy="3258554"/>
          </a:xfrm>
          <a:prstGeom prst="rect">
            <a:avLst/>
          </a:prstGeom>
        </p:spPr>
      </p:pic>
      <p:grpSp>
        <p:nvGrpSpPr>
          <p:cNvPr id="17" name="Group 42">
            <a:extLst>
              <a:ext uri="{FF2B5EF4-FFF2-40B4-BE49-F238E27FC236}">
                <a16:creationId xmlns:a16="http://schemas.microsoft.com/office/drawing/2014/main" id="{4510B619-14F8-D5E3-20A3-51BC9601610E}"/>
              </a:ext>
            </a:extLst>
          </p:cNvPr>
          <p:cNvGrpSpPr/>
          <p:nvPr/>
        </p:nvGrpSpPr>
        <p:grpSpPr>
          <a:xfrm>
            <a:off x="673076" y="692419"/>
            <a:ext cx="4826049" cy="1400700"/>
            <a:chOff x="673076" y="692419"/>
            <a:chExt cx="4826049" cy="1400700"/>
          </a:xfrm>
        </p:grpSpPr>
        <p:pic>
          <p:nvPicPr>
            <p:cNvPr id="18" name="Picture 11" descr="A screen shot of a video game&#10;&#10;Description automatically generated">
              <a:extLst>
                <a:ext uri="{FF2B5EF4-FFF2-40B4-BE49-F238E27FC236}">
                  <a16:creationId xmlns:a16="http://schemas.microsoft.com/office/drawing/2014/main" id="{BF119687-7232-63A7-EDE3-5BD8B24F2505}"/>
                </a:ext>
              </a:extLst>
            </p:cNvPr>
            <p:cNvPicPr>
              <a:picLocks noChangeAspect="1"/>
            </p:cNvPicPr>
            <p:nvPr/>
          </p:nvPicPr>
          <p:blipFill>
            <a:blip r:embed="rId5"/>
            <a:stretch>
              <a:fillRect/>
            </a:stretch>
          </p:blipFill>
          <p:spPr>
            <a:xfrm>
              <a:off x="673076" y="692419"/>
              <a:ext cx="4826049" cy="1400700"/>
            </a:xfrm>
            <a:prstGeom prst="rect">
              <a:avLst/>
            </a:prstGeom>
          </p:spPr>
        </p:pic>
        <p:grpSp>
          <p:nvGrpSpPr>
            <p:cNvPr id="19" name="Group 34">
              <a:extLst>
                <a:ext uri="{FF2B5EF4-FFF2-40B4-BE49-F238E27FC236}">
                  <a16:creationId xmlns:a16="http://schemas.microsoft.com/office/drawing/2014/main" id="{61ECFFAA-4799-147F-B57A-4A0157D15387}"/>
                </a:ext>
              </a:extLst>
            </p:cNvPr>
            <p:cNvGrpSpPr/>
            <p:nvPr/>
          </p:nvGrpSpPr>
          <p:grpSpPr>
            <a:xfrm>
              <a:off x="2548093" y="1511301"/>
              <a:ext cx="1168356" cy="149224"/>
              <a:chOff x="2548093" y="1511301"/>
              <a:chExt cx="1168356" cy="149224"/>
            </a:xfrm>
          </p:grpSpPr>
          <p:sp>
            <p:nvSpPr>
              <p:cNvPr id="22" name="Rectangle 29">
                <a:extLst>
                  <a:ext uri="{FF2B5EF4-FFF2-40B4-BE49-F238E27FC236}">
                    <a16:creationId xmlns:a16="http://schemas.microsoft.com/office/drawing/2014/main" id="{4439F3F5-153D-6991-CF7B-7132DEDFCDDF}"/>
                  </a:ext>
                </a:extLst>
              </p:cNvPr>
              <p:cNvSpPr/>
              <p:nvPr/>
            </p:nvSpPr>
            <p:spPr>
              <a:xfrm>
                <a:off x="2550303" y="1511301"/>
                <a:ext cx="1166146" cy="149224"/>
              </a:xfrm>
              <a:prstGeom prst="rect">
                <a:avLst/>
              </a:prstGeom>
              <a:solidFill>
                <a:srgbClr val="E8E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tangle 33">
                <a:extLst>
                  <a:ext uri="{FF2B5EF4-FFF2-40B4-BE49-F238E27FC236}">
                    <a16:creationId xmlns:a16="http://schemas.microsoft.com/office/drawing/2014/main" id="{584C0AE1-5EFE-9ECE-0BDE-4E5E6D2C8F70}"/>
                  </a:ext>
                </a:extLst>
              </p:cNvPr>
              <p:cNvSpPr/>
              <p:nvPr/>
            </p:nvSpPr>
            <p:spPr>
              <a:xfrm>
                <a:off x="2548093" y="1511301"/>
                <a:ext cx="1166146" cy="45719"/>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0" name="Text Placeholder 9">
              <a:extLst>
                <a:ext uri="{FF2B5EF4-FFF2-40B4-BE49-F238E27FC236}">
                  <a16:creationId xmlns:a16="http://schemas.microsoft.com/office/drawing/2014/main" id="{312592A0-D5CA-89B7-22AC-D9A335944C79}"/>
                </a:ext>
              </a:extLst>
            </p:cNvPr>
            <p:cNvSpPr txBox="1">
              <a:spLocks/>
            </p:cNvSpPr>
            <p:nvPr/>
          </p:nvSpPr>
          <p:spPr>
            <a:xfrm>
              <a:off x="898953" y="708632"/>
              <a:ext cx="3080364" cy="7017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SPEA2</a:t>
              </a:r>
            </a:p>
          </p:txBody>
        </p:sp>
        <p:sp>
          <p:nvSpPr>
            <p:cNvPr id="21" name="Text Placeholder 10">
              <a:extLst>
                <a:ext uri="{FF2B5EF4-FFF2-40B4-BE49-F238E27FC236}">
                  <a16:creationId xmlns:a16="http://schemas.microsoft.com/office/drawing/2014/main" id="{63F1402D-5EAE-150A-1374-69FAF5DF0C1D}"/>
                </a:ext>
              </a:extLst>
            </p:cNvPr>
            <p:cNvSpPr txBox="1">
              <a:spLocks/>
            </p:cNvSpPr>
            <p:nvPr/>
          </p:nvSpPr>
          <p:spPr>
            <a:xfrm>
              <a:off x="4551153" y="708632"/>
              <a:ext cx="457933" cy="7017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3</a:t>
              </a:r>
              <a:endParaRPr lang="en-GB" dirty="0"/>
            </a:p>
          </p:txBody>
        </p:sp>
      </p:grpSp>
      <p:pic>
        <p:nvPicPr>
          <p:cNvPr id="2" name="Immagine 1">
            <a:extLst>
              <a:ext uri="{FF2B5EF4-FFF2-40B4-BE49-F238E27FC236}">
                <a16:creationId xmlns:a16="http://schemas.microsoft.com/office/drawing/2014/main" id="{F2972C06-35DC-E650-0DCC-1952FFC7DDBC}"/>
              </a:ext>
            </a:extLst>
          </p:cNvPr>
          <p:cNvPicPr>
            <a:picLocks noChangeAspect="1"/>
          </p:cNvPicPr>
          <p:nvPr/>
        </p:nvPicPr>
        <p:blipFill>
          <a:blip r:embed="rId6"/>
          <a:stretch>
            <a:fillRect/>
          </a:stretch>
        </p:blipFill>
        <p:spPr>
          <a:xfrm>
            <a:off x="898953" y="1416345"/>
            <a:ext cx="814196" cy="325678"/>
          </a:xfrm>
          <a:prstGeom prst="rect">
            <a:avLst/>
          </a:prstGeom>
        </p:spPr>
      </p:pic>
      <p:grpSp>
        <p:nvGrpSpPr>
          <p:cNvPr id="3" name="Group 41">
            <a:extLst>
              <a:ext uri="{FF2B5EF4-FFF2-40B4-BE49-F238E27FC236}">
                <a16:creationId xmlns:a16="http://schemas.microsoft.com/office/drawing/2014/main" id="{2AB54C72-B97F-8044-112C-03537E5E95C2}"/>
              </a:ext>
            </a:extLst>
          </p:cNvPr>
          <p:cNvGrpSpPr/>
          <p:nvPr/>
        </p:nvGrpSpPr>
        <p:grpSpPr>
          <a:xfrm>
            <a:off x="6529339" y="2985488"/>
            <a:ext cx="4826049" cy="1727403"/>
            <a:chOff x="6529339" y="2985488"/>
            <a:chExt cx="4826049" cy="1727403"/>
          </a:xfrm>
        </p:grpSpPr>
        <p:pic>
          <p:nvPicPr>
            <p:cNvPr id="5" name="Picture 12" descr="A screen shot of a video game&#10;&#10;Description automatically generated">
              <a:extLst>
                <a:ext uri="{FF2B5EF4-FFF2-40B4-BE49-F238E27FC236}">
                  <a16:creationId xmlns:a16="http://schemas.microsoft.com/office/drawing/2014/main" id="{B3ADBB92-4CB1-F8E8-119A-4F6791D4C900}"/>
                </a:ext>
              </a:extLst>
            </p:cNvPr>
            <p:cNvPicPr>
              <a:picLocks noChangeAspect="1"/>
            </p:cNvPicPr>
            <p:nvPr/>
          </p:nvPicPr>
          <p:blipFill>
            <a:blip r:embed="rId7"/>
            <a:stretch>
              <a:fillRect/>
            </a:stretch>
          </p:blipFill>
          <p:spPr>
            <a:xfrm>
              <a:off x="6529339" y="2993849"/>
              <a:ext cx="4826049" cy="1719042"/>
            </a:xfrm>
            <a:prstGeom prst="rect">
              <a:avLst/>
            </a:prstGeom>
          </p:spPr>
        </p:pic>
        <p:grpSp>
          <p:nvGrpSpPr>
            <p:cNvPr id="7" name="Group 32">
              <a:extLst>
                <a:ext uri="{FF2B5EF4-FFF2-40B4-BE49-F238E27FC236}">
                  <a16:creationId xmlns:a16="http://schemas.microsoft.com/office/drawing/2014/main" id="{6CA1070D-7A4F-279A-362B-56C2BEBACFA8}"/>
                </a:ext>
              </a:extLst>
            </p:cNvPr>
            <p:cNvGrpSpPr/>
            <p:nvPr/>
          </p:nvGrpSpPr>
          <p:grpSpPr>
            <a:xfrm>
              <a:off x="8750299" y="3781782"/>
              <a:ext cx="2235202" cy="144084"/>
              <a:chOff x="8750299" y="3781782"/>
              <a:chExt cx="2235202" cy="144084"/>
            </a:xfrm>
          </p:grpSpPr>
          <p:sp>
            <p:nvSpPr>
              <p:cNvPr id="11" name="Rectangle 30">
                <a:extLst>
                  <a:ext uri="{FF2B5EF4-FFF2-40B4-BE49-F238E27FC236}">
                    <a16:creationId xmlns:a16="http://schemas.microsoft.com/office/drawing/2014/main" id="{5E271DB2-60BD-8E25-B0CB-0DFE3437BE22}"/>
                  </a:ext>
                </a:extLst>
              </p:cNvPr>
              <p:cNvSpPr/>
              <p:nvPr/>
            </p:nvSpPr>
            <p:spPr>
              <a:xfrm>
                <a:off x="8750300" y="3784600"/>
                <a:ext cx="2235201" cy="141266"/>
              </a:xfrm>
              <a:prstGeom prst="rect">
                <a:avLst/>
              </a:prstGeom>
              <a:solidFill>
                <a:srgbClr val="00FC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31">
                <a:extLst>
                  <a:ext uri="{FF2B5EF4-FFF2-40B4-BE49-F238E27FC236}">
                    <a16:creationId xmlns:a16="http://schemas.microsoft.com/office/drawing/2014/main" id="{02121BA0-14B3-F6C8-F0C7-44B4EE086A8B}"/>
                  </a:ext>
                </a:extLst>
              </p:cNvPr>
              <p:cNvSpPr/>
              <p:nvPr/>
            </p:nvSpPr>
            <p:spPr>
              <a:xfrm>
                <a:off x="8750299" y="3781782"/>
                <a:ext cx="2235201" cy="41563"/>
              </a:xfrm>
              <a:prstGeom prst="rect">
                <a:avLst/>
              </a:prstGeom>
              <a:solidFill>
                <a:srgbClr val="04D3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Text Placeholder 1">
              <a:extLst>
                <a:ext uri="{FF2B5EF4-FFF2-40B4-BE49-F238E27FC236}">
                  <a16:creationId xmlns:a16="http://schemas.microsoft.com/office/drawing/2014/main" id="{AF8129EE-261D-D94C-A719-493181599096}"/>
                </a:ext>
              </a:extLst>
            </p:cNvPr>
            <p:cNvSpPr txBox="1">
              <a:spLocks/>
            </p:cNvSpPr>
            <p:nvPr/>
          </p:nvSpPr>
          <p:spPr>
            <a:xfrm>
              <a:off x="7168551" y="2985488"/>
              <a:ext cx="3080364" cy="7017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NSGA-II</a:t>
              </a:r>
            </a:p>
          </p:txBody>
        </p:sp>
        <p:sp>
          <p:nvSpPr>
            <p:cNvPr id="9" name="Text Placeholder 7">
              <a:extLst>
                <a:ext uri="{FF2B5EF4-FFF2-40B4-BE49-F238E27FC236}">
                  <a16:creationId xmlns:a16="http://schemas.microsoft.com/office/drawing/2014/main" id="{06AA6006-BA1D-2E65-9C98-E1D9701342A9}"/>
                </a:ext>
              </a:extLst>
            </p:cNvPr>
            <p:cNvSpPr txBox="1">
              <a:spLocks/>
            </p:cNvSpPr>
            <p:nvPr/>
          </p:nvSpPr>
          <p:spPr>
            <a:xfrm>
              <a:off x="10668489" y="2985488"/>
              <a:ext cx="457933" cy="7017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6</a:t>
              </a:r>
              <a:endParaRPr lang="en-GB" dirty="0"/>
            </a:p>
          </p:txBody>
        </p:sp>
        <p:sp>
          <p:nvSpPr>
            <p:cNvPr id="10" name="Text Placeholder 8">
              <a:extLst>
                <a:ext uri="{FF2B5EF4-FFF2-40B4-BE49-F238E27FC236}">
                  <a16:creationId xmlns:a16="http://schemas.microsoft.com/office/drawing/2014/main" id="{6B16D3AE-3E9C-19F4-3B58-D2A03E10651E}"/>
                </a:ext>
              </a:extLst>
            </p:cNvPr>
            <p:cNvSpPr txBox="1">
              <a:spLocks/>
            </p:cNvSpPr>
            <p:nvPr/>
          </p:nvSpPr>
          <p:spPr>
            <a:xfrm>
              <a:off x="9152627" y="3851254"/>
              <a:ext cx="1896158" cy="5909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GB" sz="4000" dirty="0"/>
                <a:t>30/30</a:t>
              </a:r>
            </a:p>
          </p:txBody>
        </p:sp>
      </p:grpSp>
    </p:spTree>
    <p:extLst>
      <p:ext uri="{BB962C8B-B14F-4D97-AF65-F5344CB8AC3E}">
        <p14:creationId xmlns:p14="http://schemas.microsoft.com/office/powerpoint/2010/main" val="1177039807"/>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FC74DE91-3E8E-BBDC-022F-82D070634FFC}"/>
              </a:ext>
            </a:extLst>
          </p:cNvPr>
          <p:cNvGrpSpPr/>
          <p:nvPr/>
        </p:nvGrpSpPr>
        <p:grpSpPr>
          <a:xfrm>
            <a:off x="6047487" y="474822"/>
            <a:ext cx="4480725" cy="1672232"/>
            <a:chOff x="1609523" y="204802"/>
            <a:chExt cx="4480725" cy="1672232"/>
          </a:xfrm>
        </p:grpSpPr>
        <p:pic>
          <p:nvPicPr>
            <p:cNvPr id="24" name="Picture 23">
              <a:extLst>
                <a:ext uri="{FF2B5EF4-FFF2-40B4-BE49-F238E27FC236}">
                  <a16:creationId xmlns:a16="http://schemas.microsoft.com/office/drawing/2014/main" id="{C8012BEC-F5C1-BD01-3F57-0A5CA9E9A797}"/>
                </a:ext>
              </a:extLst>
            </p:cNvPr>
            <p:cNvPicPr>
              <a:picLocks noChangeAspect="1"/>
            </p:cNvPicPr>
            <p:nvPr/>
          </p:nvPicPr>
          <p:blipFill>
            <a:blip r:embed="rId3"/>
            <a:srcRect/>
            <a:stretch/>
          </p:blipFill>
          <p:spPr>
            <a:xfrm>
              <a:off x="1726089" y="331526"/>
              <a:ext cx="4364159" cy="1545508"/>
            </a:xfrm>
            <a:prstGeom prst="rect">
              <a:avLst/>
            </a:prstGeom>
          </p:spPr>
        </p:pic>
        <p:sp>
          <p:nvSpPr>
            <p:cNvPr id="25" name="TextBox 24">
              <a:extLst>
                <a:ext uri="{FF2B5EF4-FFF2-40B4-BE49-F238E27FC236}">
                  <a16:creationId xmlns:a16="http://schemas.microsoft.com/office/drawing/2014/main" id="{E509C25F-3866-CA09-73E5-FD2D9C6D351F}"/>
                </a:ext>
              </a:extLst>
            </p:cNvPr>
            <p:cNvSpPr txBox="1"/>
            <p:nvPr/>
          </p:nvSpPr>
          <p:spPr>
            <a:xfrm>
              <a:off x="3242954" y="204802"/>
              <a:ext cx="1569660" cy="923330"/>
            </a:xfrm>
            <a:prstGeom prst="rect">
              <a:avLst/>
            </a:prstGeom>
            <a:noFill/>
          </p:spPr>
          <p:txBody>
            <a:bodyPr wrap="none" rtlCol="0">
              <a:spAutoFit/>
            </a:bodyPr>
            <a:lstStyle/>
            <a:p>
              <a:r>
                <a:rPr lang="en-GB" sz="5400" dirty="0">
                  <a:solidFill>
                    <a:schemeClr val="bg1"/>
                  </a:solidFill>
                  <a:effectLst>
                    <a:outerShdw dist="50800" dir="2700000" algn="tl" rotWithShape="0">
                      <a:prstClr val="black">
                        <a:alpha val="39876"/>
                      </a:prstClr>
                    </a:outerShdw>
                  </a:effectLst>
                  <a:latin typeface="Pokemon Fire Red" pitchFamily="2" charset="0"/>
                </a:rPr>
                <a:t>Angelo</a:t>
              </a:r>
            </a:p>
          </p:txBody>
        </p:sp>
        <p:sp>
          <p:nvSpPr>
            <p:cNvPr id="26" name="TextBox 25">
              <a:extLst>
                <a:ext uri="{FF2B5EF4-FFF2-40B4-BE49-F238E27FC236}">
                  <a16:creationId xmlns:a16="http://schemas.microsoft.com/office/drawing/2014/main" id="{615447D2-5EFE-59CA-AF02-68516FD0EB92}"/>
                </a:ext>
              </a:extLst>
            </p:cNvPr>
            <p:cNvSpPr txBox="1"/>
            <p:nvPr/>
          </p:nvSpPr>
          <p:spPr>
            <a:xfrm>
              <a:off x="2394391" y="1213858"/>
              <a:ext cx="1569660" cy="584775"/>
            </a:xfrm>
            <a:prstGeom prst="rect">
              <a:avLst/>
            </a:prstGeom>
            <a:noFill/>
          </p:spPr>
          <p:txBody>
            <a:bodyPr wrap="none" rtlCol="0">
              <a:spAutoFit/>
            </a:bodyPr>
            <a:lstStyle/>
            <a:p>
              <a:r>
                <a:rPr lang="en-GB" sz="3200" dirty="0">
                  <a:solidFill>
                    <a:schemeClr val="bg1"/>
                  </a:solidFill>
                  <a:effectLst>
                    <a:outerShdw dist="50800" dir="2700000" algn="tl" rotWithShape="0">
                      <a:prstClr val="black"/>
                    </a:outerShdw>
                  </a:effectLst>
                  <a:latin typeface="Pokemon Fire Red" pitchFamily="2" charset="0"/>
                </a:rPr>
                <a:t>0512113929</a:t>
              </a:r>
            </a:p>
          </p:txBody>
        </p:sp>
        <p:sp>
          <p:nvSpPr>
            <p:cNvPr id="27" name="TextBox 26">
              <a:extLst>
                <a:ext uri="{FF2B5EF4-FFF2-40B4-BE49-F238E27FC236}">
                  <a16:creationId xmlns:a16="http://schemas.microsoft.com/office/drawing/2014/main" id="{A00FB83C-9714-0078-045E-EDA1BC6AB286}"/>
                </a:ext>
              </a:extLst>
            </p:cNvPr>
            <p:cNvSpPr txBox="1"/>
            <p:nvPr/>
          </p:nvSpPr>
          <p:spPr>
            <a:xfrm>
              <a:off x="4409500" y="1135447"/>
              <a:ext cx="1146469" cy="707886"/>
            </a:xfrm>
            <a:prstGeom prst="rect">
              <a:avLst/>
            </a:prstGeom>
            <a:noFill/>
          </p:spPr>
          <p:txBody>
            <a:bodyPr wrap="none" rtlCol="0">
              <a:spAutoFit/>
            </a:bodyPr>
            <a:lstStyle/>
            <a:p>
              <a:pPr algn="r"/>
              <a:r>
                <a:rPr lang="en-GB" sz="4000" dirty="0">
                  <a:solidFill>
                    <a:schemeClr val="bg1"/>
                  </a:solidFill>
                  <a:effectLst>
                    <a:outerShdw dist="50800" dir="2700000" algn="tl" rotWithShape="0">
                      <a:prstClr val="black"/>
                    </a:outerShdw>
                  </a:effectLst>
                  <a:latin typeface="Pokemon Fire Red" pitchFamily="2" charset="0"/>
                </a:rPr>
                <a:t>30/30</a:t>
              </a:r>
            </a:p>
          </p:txBody>
        </p:sp>
        <p:pic>
          <p:nvPicPr>
            <p:cNvPr id="28" name="Picture 27">
              <a:extLst>
                <a:ext uri="{FF2B5EF4-FFF2-40B4-BE49-F238E27FC236}">
                  <a16:creationId xmlns:a16="http://schemas.microsoft.com/office/drawing/2014/main" id="{211A315F-E702-6CEE-0FF8-1E7E3BE26CF3}"/>
                </a:ext>
              </a:extLst>
            </p:cNvPr>
            <p:cNvPicPr>
              <a:picLocks noChangeAspect="1"/>
            </p:cNvPicPr>
            <p:nvPr/>
          </p:nvPicPr>
          <p:blipFill>
            <a:blip r:embed="rId4"/>
            <a:srcRect/>
            <a:stretch/>
          </p:blipFill>
          <p:spPr>
            <a:xfrm>
              <a:off x="1609523" y="402712"/>
              <a:ext cx="1842072" cy="921036"/>
            </a:xfrm>
            <a:prstGeom prst="rect">
              <a:avLst/>
            </a:prstGeom>
          </p:spPr>
        </p:pic>
      </p:grpSp>
      <p:sp>
        <p:nvSpPr>
          <p:cNvPr id="2" name="Text Placeholder 1">
            <a:extLst>
              <a:ext uri="{FF2B5EF4-FFF2-40B4-BE49-F238E27FC236}">
                <a16:creationId xmlns:a16="http://schemas.microsoft.com/office/drawing/2014/main" id="{3F4453BF-6692-B768-4537-0BD67E5FFFFA}"/>
              </a:ext>
            </a:extLst>
          </p:cNvPr>
          <p:cNvSpPr>
            <a:spLocks noGrp="1"/>
          </p:cNvSpPr>
          <p:nvPr>
            <p:ph type="body" sz="quarter" idx="3"/>
          </p:nvPr>
        </p:nvSpPr>
        <p:spPr>
          <a:xfrm>
            <a:off x="9245730" y="5930229"/>
            <a:ext cx="1451472" cy="701731"/>
          </a:xfrm>
        </p:spPr>
        <p:txBody>
          <a:bodyPr/>
          <a:lstStyle/>
          <a:p>
            <a:r>
              <a:rPr lang="en-GB"/>
              <a:t>NEXT</a:t>
            </a:r>
            <a:endParaRPr lang="en-GB" dirty="0"/>
          </a:p>
        </p:txBody>
      </p:sp>
      <p:sp>
        <p:nvSpPr>
          <p:cNvPr id="3" name="Title 2">
            <a:extLst>
              <a:ext uri="{FF2B5EF4-FFF2-40B4-BE49-F238E27FC236}">
                <a16:creationId xmlns:a16="http://schemas.microsoft.com/office/drawing/2014/main" id="{71F03B70-8379-4509-2543-4D4770FE7610}"/>
              </a:ext>
            </a:extLst>
          </p:cNvPr>
          <p:cNvSpPr>
            <a:spLocks noGrp="1"/>
          </p:cNvSpPr>
          <p:nvPr>
            <p:ph type="title"/>
          </p:nvPr>
        </p:nvSpPr>
        <p:spPr>
          <a:xfrm>
            <a:off x="1939886" y="5795509"/>
            <a:ext cx="5771921" cy="840230"/>
          </a:xfrm>
        </p:spPr>
        <p:txBody>
          <a:bodyPr/>
          <a:lstStyle/>
          <a:p>
            <a:r>
              <a:rPr lang="en-GB" sz="5400" dirty="0"/>
              <a:t>Team Member</a:t>
            </a:r>
          </a:p>
        </p:txBody>
      </p:sp>
      <p:grpSp>
        <p:nvGrpSpPr>
          <p:cNvPr id="22" name="Group 21">
            <a:extLst>
              <a:ext uri="{FF2B5EF4-FFF2-40B4-BE49-F238E27FC236}">
                <a16:creationId xmlns:a16="http://schemas.microsoft.com/office/drawing/2014/main" id="{B3B04BAA-F7F9-E4C3-E0D2-3CFF666DAE10}"/>
              </a:ext>
            </a:extLst>
          </p:cNvPr>
          <p:cNvGrpSpPr/>
          <p:nvPr/>
        </p:nvGrpSpPr>
        <p:grpSpPr>
          <a:xfrm>
            <a:off x="1693928" y="204802"/>
            <a:ext cx="4396320" cy="1672232"/>
            <a:chOff x="1693928" y="204802"/>
            <a:chExt cx="4396320" cy="1672232"/>
          </a:xfrm>
        </p:grpSpPr>
        <p:pic>
          <p:nvPicPr>
            <p:cNvPr id="13" name="Picture 12">
              <a:extLst>
                <a:ext uri="{FF2B5EF4-FFF2-40B4-BE49-F238E27FC236}">
                  <a16:creationId xmlns:a16="http://schemas.microsoft.com/office/drawing/2014/main" id="{47ADE002-517E-35FF-51E3-7CBDE6796A0F}"/>
                </a:ext>
              </a:extLst>
            </p:cNvPr>
            <p:cNvPicPr>
              <a:picLocks noChangeAspect="1"/>
            </p:cNvPicPr>
            <p:nvPr/>
          </p:nvPicPr>
          <p:blipFill>
            <a:blip r:embed="rId3"/>
            <a:srcRect/>
            <a:stretch/>
          </p:blipFill>
          <p:spPr>
            <a:xfrm>
              <a:off x="1726089" y="331526"/>
              <a:ext cx="4364159" cy="1545508"/>
            </a:xfrm>
            <a:prstGeom prst="rect">
              <a:avLst/>
            </a:prstGeom>
          </p:spPr>
        </p:pic>
        <p:sp>
          <p:nvSpPr>
            <p:cNvPr id="16" name="TextBox 15">
              <a:extLst>
                <a:ext uri="{FF2B5EF4-FFF2-40B4-BE49-F238E27FC236}">
                  <a16:creationId xmlns:a16="http://schemas.microsoft.com/office/drawing/2014/main" id="{98A8CC80-72B6-5E55-EBBD-83527CE8CC28}"/>
                </a:ext>
              </a:extLst>
            </p:cNvPr>
            <p:cNvSpPr txBox="1"/>
            <p:nvPr/>
          </p:nvSpPr>
          <p:spPr>
            <a:xfrm>
              <a:off x="3242954" y="204802"/>
              <a:ext cx="1136850" cy="923330"/>
            </a:xfrm>
            <a:prstGeom prst="rect">
              <a:avLst/>
            </a:prstGeom>
            <a:noFill/>
          </p:spPr>
          <p:txBody>
            <a:bodyPr wrap="none" rtlCol="0">
              <a:spAutoFit/>
            </a:bodyPr>
            <a:lstStyle/>
            <a:p>
              <a:r>
                <a:rPr lang="en-GB" sz="5400" dirty="0">
                  <a:solidFill>
                    <a:schemeClr val="bg1"/>
                  </a:solidFill>
                  <a:effectLst>
                    <a:outerShdw dist="50800" dir="2700000" algn="tl" rotWithShape="0">
                      <a:prstClr val="black">
                        <a:alpha val="39876"/>
                      </a:prstClr>
                    </a:outerShdw>
                  </a:effectLst>
                  <a:latin typeface="Pokemon Fire Red" pitchFamily="2" charset="0"/>
                </a:rPr>
                <a:t>Luigi</a:t>
              </a:r>
            </a:p>
          </p:txBody>
        </p:sp>
        <p:sp>
          <p:nvSpPr>
            <p:cNvPr id="18" name="TextBox 17">
              <a:extLst>
                <a:ext uri="{FF2B5EF4-FFF2-40B4-BE49-F238E27FC236}">
                  <a16:creationId xmlns:a16="http://schemas.microsoft.com/office/drawing/2014/main" id="{A60DE0AB-BDFC-4F08-178B-9D61CC6CD49B}"/>
                </a:ext>
              </a:extLst>
            </p:cNvPr>
            <p:cNvSpPr txBox="1"/>
            <p:nvPr/>
          </p:nvSpPr>
          <p:spPr>
            <a:xfrm>
              <a:off x="2394391" y="1213858"/>
              <a:ext cx="1518364" cy="584775"/>
            </a:xfrm>
            <a:prstGeom prst="rect">
              <a:avLst/>
            </a:prstGeom>
            <a:noFill/>
          </p:spPr>
          <p:txBody>
            <a:bodyPr wrap="none" rtlCol="0">
              <a:spAutoFit/>
            </a:bodyPr>
            <a:lstStyle/>
            <a:p>
              <a:r>
                <a:rPr lang="en-GB" sz="3200" dirty="0">
                  <a:solidFill>
                    <a:schemeClr val="bg1"/>
                  </a:solidFill>
                  <a:effectLst>
                    <a:outerShdw dist="50800" dir="2700000" algn="tl" rotWithShape="0">
                      <a:prstClr val="black"/>
                    </a:outerShdw>
                  </a:effectLst>
                  <a:latin typeface="Pokemon Fire Red" pitchFamily="2" charset="0"/>
                </a:rPr>
                <a:t>0512114301</a:t>
              </a:r>
            </a:p>
          </p:txBody>
        </p:sp>
        <p:sp>
          <p:nvSpPr>
            <p:cNvPr id="19" name="TextBox 18">
              <a:extLst>
                <a:ext uri="{FF2B5EF4-FFF2-40B4-BE49-F238E27FC236}">
                  <a16:creationId xmlns:a16="http://schemas.microsoft.com/office/drawing/2014/main" id="{75212496-88EB-84D5-F3AE-E322BBA701BF}"/>
                </a:ext>
              </a:extLst>
            </p:cNvPr>
            <p:cNvSpPr txBox="1"/>
            <p:nvPr/>
          </p:nvSpPr>
          <p:spPr>
            <a:xfrm>
              <a:off x="4409500" y="1135447"/>
              <a:ext cx="1146469" cy="707886"/>
            </a:xfrm>
            <a:prstGeom prst="rect">
              <a:avLst/>
            </a:prstGeom>
            <a:noFill/>
          </p:spPr>
          <p:txBody>
            <a:bodyPr wrap="none" rtlCol="0">
              <a:spAutoFit/>
            </a:bodyPr>
            <a:lstStyle/>
            <a:p>
              <a:pPr algn="r"/>
              <a:r>
                <a:rPr lang="en-GB" sz="4000" dirty="0">
                  <a:solidFill>
                    <a:schemeClr val="bg1"/>
                  </a:solidFill>
                  <a:effectLst>
                    <a:outerShdw dist="50800" dir="2700000" algn="tl" rotWithShape="0">
                      <a:prstClr val="black"/>
                    </a:outerShdw>
                  </a:effectLst>
                  <a:latin typeface="Pokemon Fire Red" pitchFamily="2" charset="0"/>
                </a:rPr>
                <a:t>30/30</a:t>
              </a:r>
            </a:p>
          </p:txBody>
        </p:sp>
        <p:pic>
          <p:nvPicPr>
            <p:cNvPr id="21" name="Picture 20" descr="A pixel art of a person with pink hair&#10;&#10;Description automatically generated">
              <a:extLst>
                <a:ext uri="{FF2B5EF4-FFF2-40B4-BE49-F238E27FC236}">
                  <a16:creationId xmlns:a16="http://schemas.microsoft.com/office/drawing/2014/main" id="{1AA81F49-50FC-E04F-7220-EDDA7EE593F5}"/>
                </a:ext>
              </a:extLst>
            </p:cNvPr>
            <p:cNvPicPr>
              <a:picLocks noChangeAspect="1"/>
            </p:cNvPicPr>
            <p:nvPr/>
          </p:nvPicPr>
          <p:blipFill>
            <a:blip r:embed="rId5"/>
            <a:stretch>
              <a:fillRect/>
            </a:stretch>
          </p:blipFill>
          <p:spPr>
            <a:xfrm>
              <a:off x="1693928" y="402712"/>
              <a:ext cx="1842072" cy="921036"/>
            </a:xfrm>
            <a:prstGeom prst="rect">
              <a:avLst/>
            </a:prstGeom>
          </p:spPr>
        </p:pic>
      </p:grpSp>
      <p:grpSp>
        <p:nvGrpSpPr>
          <p:cNvPr id="29" name="Group 28">
            <a:extLst>
              <a:ext uri="{FF2B5EF4-FFF2-40B4-BE49-F238E27FC236}">
                <a16:creationId xmlns:a16="http://schemas.microsoft.com/office/drawing/2014/main" id="{C66004B4-1EB3-3FDD-C628-E0EC52CC1C20}"/>
              </a:ext>
            </a:extLst>
          </p:cNvPr>
          <p:cNvGrpSpPr/>
          <p:nvPr/>
        </p:nvGrpSpPr>
        <p:grpSpPr>
          <a:xfrm>
            <a:off x="1614710" y="2107861"/>
            <a:ext cx="4437899" cy="1562405"/>
            <a:chOff x="1652349" y="314629"/>
            <a:chExt cx="4437899" cy="1562405"/>
          </a:xfrm>
        </p:grpSpPr>
        <p:pic>
          <p:nvPicPr>
            <p:cNvPr id="30" name="Picture 29">
              <a:extLst>
                <a:ext uri="{FF2B5EF4-FFF2-40B4-BE49-F238E27FC236}">
                  <a16:creationId xmlns:a16="http://schemas.microsoft.com/office/drawing/2014/main" id="{5DB336E8-F33F-29D8-66B6-7CDB1203DD63}"/>
                </a:ext>
              </a:extLst>
            </p:cNvPr>
            <p:cNvPicPr>
              <a:picLocks noChangeAspect="1"/>
            </p:cNvPicPr>
            <p:nvPr/>
          </p:nvPicPr>
          <p:blipFill>
            <a:blip r:embed="rId3"/>
            <a:srcRect/>
            <a:stretch/>
          </p:blipFill>
          <p:spPr>
            <a:xfrm>
              <a:off x="1726089" y="331526"/>
              <a:ext cx="4364159" cy="1545508"/>
            </a:xfrm>
            <a:prstGeom prst="rect">
              <a:avLst/>
            </a:prstGeom>
          </p:spPr>
        </p:pic>
        <p:sp>
          <p:nvSpPr>
            <p:cNvPr id="31" name="TextBox 30">
              <a:extLst>
                <a:ext uri="{FF2B5EF4-FFF2-40B4-BE49-F238E27FC236}">
                  <a16:creationId xmlns:a16="http://schemas.microsoft.com/office/drawing/2014/main" id="{120F2701-B2C6-CE3D-F2CF-989FED2670FD}"/>
                </a:ext>
              </a:extLst>
            </p:cNvPr>
            <p:cNvSpPr txBox="1"/>
            <p:nvPr/>
          </p:nvSpPr>
          <p:spPr>
            <a:xfrm>
              <a:off x="3241553" y="314629"/>
              <a:ext cx="2335896" cy="769441"/>
            </a:xfrm>
            <a:prstGeom prst="rect">
              <a:avLst/>
            </a:prstGeom>
            <a:noFill/>
          </p:spPr>
          <p:txBody>
            <a:bodyPr wrap="none" rtlCol="0">
              <a:spAutoFit/>
            </a:bodyPr>
            <a:lstStyle/>
            <a:p>
              <a:r>
                <a:rPr lang="en-GB" sz="4400" dirty="0" err="1">
                  <a:solidFill>
                    <a:schemeClr val="bg1"/>
                  </a:solidFill>
                  <a:effectLst>
                    <a:outerShdw dist="50800" dir="2700000" algn="tl" rotWithShape="0">
                      <a:prstClr val="black">
                        <a:alpha val="39876"/>
                      </a:prstClr>
                    </a:outerShdw>
                  </a:effectLst>
                  <a:latin typeface="Pokemon Fire Red" pitchFamily="2" charset="0"/>
                </a:rPr>
                <a:t>Gianvincenzo</a:t>
              </a:r>
              <a:endParaRPr lang="en-GB" sz="4400" dirty="0">
                <a:solidFill>
                  <a:schemeClr val="bg1"/>
                </a:solidFill>
                <a:effectLst>
                  <a:outerShdw dist="50800" dir="2700000" algn="tl" rotWithShape="0">
                    <a:prstClr val="black">
                      <a:alpha val="39876"/>
                    </a:prstClr>
                  </a:outerShdw>
                </a:effectLst>
                <a:latin typeface="Pokemon Fire Red" pitchFamily="2" charset="0"/>
              </a:endParaRPr>
            </a:p>
          </p:txBody>
        </p:sp>
        <p:sp>
          <p:nvSpPr>
            <p:cNvPr id="32" name="TextBox 31">
              <a:extLst>
                <a:ext uri="{FF2B5EF4-FFF2-40B4-BE49-F238E27FC236}">
                  <a16:creationId xmlns:a16="http://schemas.microsoft.com/office/drawing/2014/main" id="{CD5D25ED-6FF8-5408-F744-EB73A8F2F999}"/>
                </a:ext>
              </a:extLst>
            </p:cNvPr>
            <p:cNvSpPr txBox="1"/>
            <p:nvPr/>
          </p:nvSpPr>
          <p:spPr>
            <a:xfrm>
              <a:off x="2394391" y="1213858"/>
              <a:ext cx="1569660" cy="584775"/>
            </a:xfrm>
            <a:prstGeom prst="rect">
              <a:avLst/>
            </a:prstGeom>
            <a:noFill/>
          </p:spPr>
          <p:txBody>
            <a:bodyPr wrap="none" rtlCol="0">
              <a:spAutoFit/>
            </a:bodyPr>
            <a:lstStyle/>
            <a:p>
              <a:r>
                <a:rPr lang="en-GB" sz="3200" dirty="0">
                  <a:solidFill>
                    <a:schemeClr val="bg1"/>
                  </a:solidFill>
                  <a:effectLst>
                    <a:outerShdw dist="50800" dir="2700000" algn="tl" rotWithShape="0">
                      <a:prstClr val="black"/>
                    </a:outerShdw>
                  </a:effectLst>
                  <a:latin typeface="Pokemon Fire Red" pitchFamily="2" charset="0"/>
                </a:rPr>
                <a:t>0512114922</a:t>
              </a:r>
            </a:p>
          </p:txBody>
        </p:sp>
        <p:sp>
          <p:nvSpPr>
            <p:cNvPr id="33" name="TextBox 32">
              <a:extLst>
                <a:ext uri="{FF2B5EF4-FFF2-40B4-BE49-F238E27FC236}">
                  <a16:creationId xmlns:a16="http://schemas.microsoft.com/office/drawing/2014/main" id="{FC1570D4-5680-29F3-FDF2-547263A16E76}"/>
                </a:ext>
              </a:extLst>
            </p:cNvPr>
            <p:cNvSpPr txBox="1"/>
            <p:nvPr/>
          </p:nvSpPr>
          <p:spPr>
            <a:xfrm>
              <a:off x="4409500" y="1135447"/>
              <a:ext cx="1146469" cy="707886"/>
            </a:xfrm>
            <a:prstGeom prst="rect">
              <a:avLst/>
            </a:prstGeom>
            <a:noFill/>
          </p:spPr>
          <p:txBody>
            <a:bodyPr wrap="none" rtlCol="0">
              <a:spAutoFit/>
            </a:bodyPr>
            <a:lstStyle/>
            <a:p>
              <a:pPr algn="r"/>
              <a:r>
                <a:rPr lang="en-GB" sz="4000" dirty="0">
                  <a:solidFill>
                    <a:schemeClr val="bg1"/>
                  </a:solidFill>
                  <a:effectLst>
                    <a:outerShdw dist="50800" dir="2700000" algn="tl" rotWithShape="0">
                      <a:prstClr val="black"/>
                    </a:outerShdw>
                  </a:effectLst>
                  <a:latin typeface="Pokemon Fire Red" pitchFamily="2" charset="0"/>
                </a:rPr>
                <a:t>30/30</a:t>
              </a:r>
            </a:p>
          </p:txBody>
        </p:sp>
        <p:pic>
          <p:nvPicPr>
            <p:cNvPr id="34" name="Picture 33">
              <a:extLst>
                <a:ext uri="{FF2B5EF4-FFF2-40B4-BE49-F238E27FC236}">
                  <a16:creationId xmlns:a16="http://schemas.microsoft.com/office/drawing/2014/main" id="{3C00C9FA-5FC8-059D-10CB-FA81574A9019}"/>
                </a:ext>
              </a:extLst>
            </p:cNvPr>
            <p:cNvPicPr>
              <a:picLocks noChangeAspect="1"/>
            </p:cNvPicPr>
            <p:nvPr/>
          </p:nvPicPr>
          <p:blipFill>
            <a:blip r:embed="rId6"/>
            <a:srcRect/>
            <a:stretch/>
          </p:blipFill>
          <p:spPr>
            <a:xfrm>
              <a:off x="1652349" y="402712"/>
              <a:ext cx="1842072" cy="921036"/>
            </a:xfrm>
            <a:prstGeom prst="rect">
              <a:avLst/>
            </a:prstGeom>
          </p:spPr>
        </p:pic>
      </p:grpSp>
    </p:spTree>
    <p:extLst>
      <p:ext uri="{BB962C8B-B14F-4D97-AF65-F5344CB8AC3E}">
        <p14:creationId xmlns:p14="http://schemas.microsoft.com/office/powerpoint/2010/main" val="271965358"/>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00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1000"/>
                                        <p:tgtEl>
                                          <p:spTgt spid="29"/>
                                        </p:tgtEl>
                                      </p:cBhvr>
                                    </p:animEffect>
                                    <p:anim calcmode="lin" valueType="num">
                                      <p:cBhvr>
                                        <p:cTn id="18" dur="1000" fill="hold"/>
                                        <p:tgtEl>
                                          <p:spTgt spid="29"/>
                                        </p:tgtEl>
                                        <p:attrNameLst>
                                          <p:attrName>ppt_x</p:attrName>
                                        </p:attrNameLst>
                                      </p:cBhvr>
                                      <p:tavLst>
                                        <p:tav tm="0">
                                          <p:val>
                                            <p:strVal val="#ppt_x"/>
                                          </p:val>
                                        </p:tav>
                                        <p:tav tm="100000">
                                          <p:val>
                                            <p:strVal val="#ppt_x"/>
                                          </p:val>
                                        </p:tav>
                                      </p:tavLst>
                                    </p:anim>
                                    <p:anim calcmode="lin" valueType="num">
                                      <p:cBhvr>
                                        <p:cTn id="1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0735C-1253-2370-5ADD-C4520E047A5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379359E-C1C1-DF26-EFEE-6B2F04904CDB}"/>
              </a:ext>
            </a:extLst>
          </p:cNvPr>
          <p:cNvSpPr>
            <a:spLocks noGrp="1"/>
          </p:cNvSpPr>
          <p:nvPr>
            <p:ph type="title"/>
          </p:nvPr>
        </p:nvSpPr>
        <p:spPr>
          <a:xfrm>
            <a:off x="437321" y="5186944"/>
            <a:ext cx="4866199" cy="1325563"/>
          </a:xfrm>
        </p:spPr>
        <p:txBody>
          <a:bodyPr>
            <a:noAutofit/>
          </a:bodyPr>
          <a:lstStyle/>
          <a:p>
            <a:pPr>
              <a:lnSpc>
                <a:spcPct val="70000"/>
              </a:lnSpc>
            </a:pPr>
            <a:r>
              <a:rPr lang="en-GB" sz="5600" dirty="0" err="1"/>
              <a:t>Superefficace</a:t>
            </a:r>
            <a:r>
              <a:rPr lang="en-GB" sz="5600" dirty="0"/>
              <a:t>.</a:t>
            </a:r>
          </a:p>
        </p:txBody>
      </p:sp>
      <p:sp>
        <p:nvSpPr>
          <p:cNvPr id="6" name="Text Placeholder 5">
            <a:extLst>
              <a:ext uri="{FF2B5EF4-FFF2-40B4-BE49-F238E27FC236}">
                <a16:creationId xmlns:a16="http://schemas.microsoft.com/office/drawing/2014/main" id="{EF4CB9FE-BA23-9C62-2388-3569B2F3B5DB}"/>
              </a:ext>
            </a:extLst>
          </p:cNvPr>
          <p:cNvSpPr>
            <a:spLocks noGrp="1"/>
          </p:cNvSpPr>
          <p:nvPr>
            <p:ph type="body" idx="11"/>
          </p:nvPr>
        </p:nvSpPr>
        <p:spPr>
          <a:xfrm>
            <a:off x="5579101" y="5059680"/>
            <a:ext cx="6342396" cy="1563667"/>
          </a:xfrm>
        </p:spPr>
        <p:txBody>
          <a:bodyPr/>
          <a:lstStyle/>
          <a:p>
            <a:pPr marL="0" indent="0">
              <a:buNone/>
            </a:pPr>
            <a:r>
              <a:rPr lang="it-IT" sz="2800" dirty="0"/>
              <a:t>Esso utilizza l'ordinamento non-dominato per mantenere la </a:t>
            </a:r>
            <a:r>
              <a:rPr lang="it-IT" sz="2800" dirty="0" err="1"/>
              <a:t>diversita’</a:t>
            </a:r>
            <a:r>
              <a:rPr lang="it-IT" sz="2800" dirty="0"/>
              <a:t> delle soluzioni e il </a:t>
            </a:r>
            <a:r>
              <a:rPr lang="it-IT" sz="2800" dirty="0" err="1">
                <a:solidFill>
                  <a:srgbClr val="FF0000"/>
                </a:solidFill>
              </a:rPr>
              <a:t>crowding</a:t>
            </a:r>
            <a:r>
              <a:rPr lang="it-IT" sz="2800" dirty="0">
                <a:solidFill>
                  <a:srgbClr val="FF0000"/>
                </a:solidFill>
              </a:rPr>
              <a:t> </a:t>
            </a:r>
            <a:r>
              <a:rPr lang="it-IT" sz="2800" dirty="0" err="1">
                <a:solidFill>
                  <a:srgbClr val="FF0000"/>
                </a:solidFill>
              </a:rPr>
              <a:t>distance</a:t>
            </a:r>
            <a:r>
              <a:rPr lang="it-IT" sz="2800" dirty="0">
                <a:solidFill>
                  <a:srgbClr val="FF0000"/>
                </a:solidFill>
              </a:rPr>
              <a:t> </a:t>
            </a:r>
            <a:r>
              <a:rPr lang="it-IT" sz="2800" dirty="0"/>
              <a:t>per favorire la distribuzione uniforme delle soluzioni sull'intero fronte di Pareto.</a:t>
            </a:r>
            <a:endParaRPr lang="en-GB" sz="2800" dirty="0"/>
          </a:p>
        </p:txBody>
      </p:sp>
      <p:pic>
        <p:nvPicPr>
          <p:cNvPr id="27" name="Picture 26" descr="A purple monster with sharp teeth&#10;&#10;Description automatically generated">
            <a:extLst>
              <a:ext uri="{FF2B5EF4-FFF2-40B4-BE49-F238E27FC236}">
                <a16:creationId xmlns:a16="http://schemas.microsoft.com/office/drawing/2014/main" id="{325A90D3-B071-CB66-D6C3-CD85E28DFCB8}"/>
              </a:ext>
            </a:extLst>
          </p:cNvPr>
          <p:cNvPicPr>
            <a:picLocks noChangeAspect="1"/>
          </p:cNvPicPr>
          <p:nvPr/>
        </p:nvPicPr>
        <p:blipFill>
          <a:blip r:embed="rId3"/>
          <a:stretch>
            <a:fillRect/>
          </a:stretch>
        </p:blipFill>
        <p:spPr>
          <a:xfrm>
            <a:off x="2147750" y="2013338"/>
            <a:ext cx="3258554" cy="3258554"/>
          </a:xfrm>
          <a:prstGeom prst="rect">
            <a:avLst/>
          </a:prstGeom>
        </p:spPr>
      </p:pic>
      <p:pic>
        <p:nvPicPr>
          <p:cNvPr id="29" name="Picture 28" descr="A pixel art of a purple monster&#10;&#10;Description automatically generated">
            <a:extLst>
              <a:ext uri="{FF2B5EF4-FFF2-40B4-BE49-F238E27FC236}">
                <a16:creationId xmlns:a16="http://schemas.microsoft.com/office/drawing/2014/main" id="{6051E5FF-DA09-EECE-41E4-984865328A85}"/>
              </a:ext>
            </a:extLst>
          </p:cNvPr>
          <p:cNvPicPr>
            <a:picLocks noChangeAspect="1"/>
          </p:cNvPicPr>
          <p:nvPr/>
        </p:nvPicPr>
        <p:blipFill>
          <a:blip r:embed="rId4"/>
          <a:stretch>
            <a:fillRect/>
          </a:stretch>
        </p:blipFill>
        <p:spPr>
          <a:xfrm>
            <a:off x="6889889" y="49360"/>
            <a:ext cx="3258554" cy="3258554"/>
          </a:xfrm>
          <a:prstGeom prst="rect">
            <a:avLst/>
          </a:prstGeom>
        </p:spPr>
      </p:pic>
      <p:pic>
        <p:nvPicPr>
          <p:cNvPr id="12" name="Picture 11" descr="A screen shot of a video game&#10;&#10;Description automatically generated">
            <a:extLst>
              <a:ext uri="{FF2B5EF4-FFF2-40B4-BE49-F238E27FC236}">
                <a16:creationId xmlns:a16="http://schemas.microsoft.com/office/drawing/2014/main" id="{5B609E82-25E9-FE94-D368-AAC891348931}"/>
              </a:ext>
            </a:extLst>
          </p:cNvPr>
          <p:cNvPicPr>
            <a:picLocks noChangeAspect="1"/>
          </p:cNvPicPr>
          <p:nvPr/>
        </p:nvPicPr>
        <p:blipFill>
          <a:blip r:embed="rId5"/>
          <a:stretch>
            <a:fillRect/>
          </a:stretch>
        </p:blipFill>
        <p:spPr>
          <a:xfrm>
            <a:off x="673076" y="692419"/>
            <a:ext cx="4826049" cy="1400700"/>
          </a:xfrm>
          <a:prstGeom prst="rect">
            <a:avLst/>
          </a:prstGeom>
        </p:spPr>
      </p:pic>
      <p:grpSp>
        <p:nvGrpSpPr>
          <p:cNvPr id="35" name="Group 34">
            <a:extLst>
              <a:ext uri="{FF2B5EF4-FFF2-40B4-BE49-F238E27FC236}">
                <a16:creationId xmlns:a16="http://schemas.microsoft.com/office/drawing/2014/main" id="{EF43C327-0163-15A8-11EF-45E4F3146CE4}"/>
              </a:ext>
            </a:extLst>
          </p:cNvPr>
          <p:cNvGrpSpPr/>
          <p:nvPr/>
        </p:nvGrpSpPr>
        <p:grpSpPr>
          <a:xfrm>
            <a:off x="2548092" y="1511301"/>
            <a:ext cx="1162561" cy="149224"/>
            <a:chOff x="2548093" y="1511301"/>
            <a:chExt cx="317028" cy="149224"/>
          </a:xfrm>
        </p:grpSpPr>
        <p:sp>
          <p:nvSpPr>
            <p:cNvPr id="30" name="Rectangle 29">
              <a:extLst>
                <a:ext uri="{FF2B5EF4-FFF2-40B4-BE49-F238E27FC236}">
                  <a16:creationId xmlns:a16="http://schemas.microsoft.com/office/drawing/2014/main" id="{0BE7BE0D-0651-43FE-420F-D4294F70C34C}"/>
                </a:ext>
              </a:extLst>
            </p:cNvPr>
            <p:cNvSpPr/>
            <p:nvPr/>
          </p:nvSpPr>
          <p:spPr>
            <a:xfrm>
              <a:off x="2550303" y="1511301"/>
              <a:ext cx="314818" cy="149224"/>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Rectangle 33">
              <a:extLst>
                <a:ext uri="{FF2B5EF4-FFF2-40B4-BE49-F238E27FC236}">
                  <a16:creationId xmlns:a16="http://schemas.microsoft.com/office/drawing/2014/main" id="{6051B829-3101-6E8C-9E9F-51F7DB5AFB16}"/>
                </a:ext>
              </a:extLst>
            </p:cNvPr>
            <p:cNvSpPr/>
            <p:nvPr/>
          </p:nvSpPr>
          <p:spPr>
            <a:xfrm>
              <a:off x="2548093" y="1511301"/>
              <a:ext cx="314818" cy="45719"/>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0" name="Text Placeholder 9">
            <a:extLst>
              <a:ext uri="{FF2B5EF4-FFF2-40B4-BE49-F238E27FC236}">
                <a16:creationId xmlns:a16="http://schemas.microsoft.com/office/drawing/2014/main" id="{C3992BBA-CF6E-1952-E0DC-6590E8B52A48}"/>
              </a:ext>
            </a:extLst>
          </p:cNvPr>
          <p:cNvSpPr txBox="1">
            <a:spLocks/>
          </p:cNvSpPr>
          <p:nvPr/>
        </p:nvSpPr>
        <p:spPr>
          <a:xfrm>
            <a:off x="898953" y="708632"/>
            <a:ext cx="3080364" cy="7017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SPEA2</a:t>
            </a:r>
          </a:p>
        </p:txBody>
      </p:sp>
      <p:sp>
        <p:nvSpPr>
          <p:cNvPr id="41" name="Text Placeholder 10">
            <a:extLst>
              <a:ext uri="{FF2B5EF4-FFF2-40B4-BE49-F238E27FC236}">
                <a16:creationId xmlns:a16="http://schemas.microsoft.com/office/drawing/2014/main" id="{BABC84E4-70F0-7DC3-F17C-B401AD9A4D7F}"/>
              </a:ext>
            </a:extLst>
          </p:cNvPr>
          <p:cNvSpPr txBox="1">
            <a:spLocks/>
          </p:cNvSpPr>
          <p:nvPr/>
        </p:nvSpPr>
        <p:spPr>
          <a:xfrm>
            <a:off x="4551153" y="708632"/>
            <a:ext cx="457933" cy="7017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3</a:t>
            </a:r>
            <a:endParaRPr lang="en-GB" dirty="0"/>
          </a:p>
        </p:txBody>
      </p:sp>
      <p:sp>
        <p:nvSpPr>
          <p:cNvPr id="7" name="Rectangle 29">
            <a:extLst>
              <a:ext uri="{FF2B5EF4-FFF2-40B4-BE49-F238E27FC236}">
                <a16:creationId xmlns:a16="http://schemas.microsoft.com/office/drawing/2014/main" id="{2F550B02-DAC4-637F-9E1C-EDD06B538800}"/>
              </a:ext>
            </a:extLst>
          </p:cNvPr>
          <p:cNvSpPr/>
          <p:nvPr/>
        </p:nvSpPr>
        <p:spPr>
          <a:xfrm flipH="1">
            <a:off x="2862911" y="1511301"/>
            <a:ext cx="847743" cy="149224"/>
          </a:xfrm>
          <a:prstGeom prst="rect">
            <a:avLst/>
          </a:prstGeom>
          <a:solidFill>
            <a:srgbClr val="4969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 name="Immagine 1">
            <a:extLst>
              <a:ext uri="{FF2B5EF4-FFF2-40B4-BE49-F238E27FC236}">
                <a16:creationId xmlns:a16="http://schemas.microsoft.com/office/drawing/2014/main" id="{7FEA03D4-20F4-45B1-A678-464E203B2B79}"/>
              </a:ext>
            </a:extLst>
          </p:cNvPr>
          <p:cNvPicPr>
            <a:picLocks noChangeAspect="1"/>
          </p:cNvPicPr>
          <p:nvPr/>
        </p:nvPicPr>
        <p:blipFill>
          <a:blip r:embed="rId6"/>
          <a:stretch>
            <a:fillRect/>
          </a:stretch>
        </p:blipFill>
        <p:spPr>
          <a:xfrm>
            <a:off x="898953" y="1416345"/>
            <a:ext cx="814196" cy="325678"/>
          </a:xfrm>
          <a:prstGeom prst="rect">
            <a:avLst/>
          </a:prstGeom>
        </p:spPr>
      </p:pic>
      <p:grpSp>
        <p:nvGrpSpPr>
          <p:cNvPr id="3" name="Group 41">
            <a:extLst>
              <a:ext uri="{FF2B5EF4-FFF2-40B4-BE49-F238E27FC236}">
                <a16:creationId xmlns:a16="http://schemas.microsoft.com/office/drawing/2014/main" id="{9991F602-F116-C197-56F5-36C24E8E755E}"/>
              </a:ext>
            </a:extLst>
          </p:cNvPr>
          <p:cNvGrpSpPr/>
          <p:nvPr/>
        </p:nvGrpSpPr>
        <p:grpSpPr>
          <a:xfrm>
            <a:off x="6529339" y="2985488"/>
            <a:ext cx="4826049" cy="1727403"/>
            <a:chOff x="6529339" y="2985488"/>
            <a:chExt cx="4826049" cy="1727403"/>
          </a:xfrm>
        </p:grpSpPr>
        <p:pic>
          <p:nvPicPr>
            <p:cNvPr id="5" name="Picture 12" descr="A screen shot of a video game&#10;&#10;Description automatically generated">
              <a:extLst>
                <a:ext uri="{FF2B5EF4-FFF2-40B4-BE49-F238E27FC236}">
                  <a16:creationId xmlns:a16="http://schemas.microsoft.com/office/drawing/2014/main" id="{F4D43252-BA17-E86C-F31B-FC42F8D611F2}"/>
                </a:ext>
              </a:extLst>
            </p:cNvPr>
            <p:cNvPicPr>
              <a:picLocks noChangeAspect="1"/>
            </p:cNvPicPr>
            <p:nvPr/>
          </p:nvPicPr>
          <p:blipFill>
            <a:blip r:embed="rId7"/>
            <a:stretch>
              <a:fillRect/>
            </a:stretch>
          </p:blipFill>
          <p:spPr>
            <a:xfrm>
              <a:off x="6529339" y="2993849"/>
              <a:ext cx="4826049" cy="1719042"/>
            </a:xfrm>
            <a:prstGeom prst="rect">
              <a:avLst/>
            </a:prstGeom>
          </p:spPr>
        </p:pic>
        <p:grpSp>
          <p:nvGrpSpPr>
            <p:cNvPr id="8" name="Group 32">
              <a:extLst>
                <a:ext uri="{FF2B5EF4-FFF2-40B4-BE49-F238E27FC236}">
                  <a16:creationId xmlns:a16="http://schemas.microsoft.com/office/drawing/2014/main" id="{98BB0803-342F-E4D6-5205-3851D7C59C09}"/>
                </a:ext>
              </a:extLst>
            </p:cNvPr>
            <p:cNvGrpSpPr/>
            <p:nvPr/>
          </p:nvGrpSpPr>
          <p:grpSpPr>
            <a:xfrm>
              <a:off x="8750299" y="3781782"/>
              <a:ext cx="2235202" cy="144084"/>
              <a:chOff x="8750299" y="3781782"/>
              <a:chExt cx="2235202" cy="144084"/>
            </a:xfrm>
          </p:grpSpPr>
          <p:sp>
            <p:nvSpPr>
              <p:cNvPr id="14" name="Rectangle 30">
                <a:extLst>
                  <a:ext uri="{FF2B5EF4-FFF2-40B4-BE49-F238E27FC236}">
                    <a16:creationId xmlns:a16="http://schemas.microsoft.com/office/drawing/2014/main" id="{26BC78A2-1927-D2CB-CADE-8C0F79271D6E}"/>
                  </a:ext>
                </a:extLst>
              </p:cNvPr>
              <p:cNvSpPr/>
              <p:nvPr/>
            </p:nvSpPr>
            <p:spPr>
              <a:xfrm>
                <a:off x="8750300" y="3784600"/>
                <a:ext cx="2235201" cy="141266"/>
              </a:xfrm>
              <a:prstGeom prst="rect">
                <a:avLst/>
              </a:prstGeom>
              <a:solidFill>
                <a:srgbClr val="00FC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31">
                <a:extLst>
                  <a:ext uri="{FF2B5EF4-FFF2-40B4-BE49-F238E27FC236}">
                    <a16:creationId xmlns:a16="http://schemas.microsoft.com/office/drawing/2014/main" id="{1907F900-BCBC-A302-208C-A0037B34FFB0}"/>
                  </a:ext>
                </a:extLst>
              </p:cNvPr>
              <p:cNvSpPr/>
              <p:nvPr/>
            </p:nvSpPr>
            <p:spPr>
              <a:xfrm>
                <a:off x="8750299" y="3781782"/>
                <a:ext cx="2235201" cy="41563"/>
              </a:xfrm>
              <a:prstGeom prst="rect">
                <a:avLst/>
              </a:prstGeom>
              <a:solidFill>
                <a:srgbClr val="04D3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Text Placeholder 1">
              <a:extLst>
                <a:ext uri="{FF2B5EF4-FFF2-40B4-BE49-F238E27FC236}">
                  <a16:creationId xmlns:a16="http://schemas.microsoft.com/office/drawing/2014/main" id="{0F57B4E4-DD0B-60B9-7BDB-627631448C07}"/>
                </a:ext>
              </a:extLst>
            </p:cNvPr>
            <p:cNvSpPr txBox="1">
              <a:spLocks/>
            </p:cNvSpPr>
            <p:nvPr/>
          </p:nvSpPr>
          <p:spPr>
            <a:xfrm>
              <a:off x="7168551" y="2985488"/>
              <a:ext cx="3080364" cy="7017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NSGA-II</a:t>
              </a:r>
            </a:p>
          </p:txBody>
        </p:sp>
        <p:sp>
          <p:nvSpPr>
            <p:cNvPr id="10" name="Text Placeholder 7">
              <a:extLst>
                <a:ext uri="{FF2B5EF4-FFF2-40B4-BE49-F238E27FC236}">
                  <a16:creationId xmlns:a16="http://schemas.microsoft.com/office/drawing/2014/main" id="{1C064F07-E593-67AB-0A1F-CB5DECBD5587}"/>
                </a:ext>
              </a:extLst>
            </p:cNvPr>
            <p:cNvSpPr txBox="1">
              <a:spLocks/>
            </p:cNvSpPr>
            <p:nvPr/>
          </p:nvSpPr>
          <p:spPr>
            <a:xfrm>
              <a:off x="10668489" y="2985488"/>
              <a:ext cx="457933" cy="7017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6</a:t>
              </a:r>
              <a:endParaRPr lang="en-GB" dirty="0"/>
            </a:p>
          </p:txBody>
        </p:sp>
        <p:sp>
          <p:nvSpPr>
            <p:cNvPr id="11" name="Text Placeholder 8">
              <a:extLst>
                <a:ext uri="{FF2B5EF4-FFF2-40B4-BE49-F238E27FC236}">
                  <a16:creationId xmlns:a16="http://schemas.microsoft.com/office/drawing/2014/main" id="{00E614DF-C5C9-C9EC-CB1C-9B00A9225CDB}"/>
                </a:ext>
              </a:extLst>
            </p:cNvPr>
            <p:cNvSpPr txBox="1">
              <a:spLocks/>
            </p:cNvSpPr>
            <p:nvPr/>
          </p:nvSpPr>
          <p:spPr>
            <a:xfrm>
              <a:off x="9152627" y="3851254"/>
              <a:ext cx="1896158" cy="5909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GB" sz="4000" dirty="0"/>
                <a:t>30/30</a:t>
              </a:r>
            </a:p>
          </p:txBody>
        </p:sp>
      </p:grpSp>
    </p:spTree>
    <p:extLst>
      <p:ext uri="{BB962C8B-B14F-4D97-AF65-F5344CB8AC3E}">
        <p14:creationId xmlns:p14="http://schemas.microsoft.com/office/powerpoint/2010/main" val="934547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left)">
                                      <p:cBhvr>
                                        <p:cTn id="8" dur="500"/>
                                        <p:tgtEl>
                                          <p:spTgt spid="7"/>
                                        </p:tgtEl>
                                      </p:cBhvr>
                                    </p:animEffect>
                                  </p:childTnLst>
                                </p:cTn>
                              </p:par>
                              <p:par>
                                <p:cTn id="9" presetID="12" presetClass="entr" presetSubtype="2"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300"/>
                                        <p:tgtEl>
                                          <p:spTgt spid="35"/>
                                        </p:tgtEl>
                                        <p:attrNameLst>
                                          <p:attrName>ppt_x</p:attrName>
                                        </p:attrNameLst>
                                      </p:cBhvr>
                                      <p:tavLst>
                                        <p:tav tm="0">
                                          <p:val>
                                            <p:strVal val="#ppt_x+#ppt_w*1.125000"/>
                                          </p:val>
                                        </p:tav>
                                        <p:tav tm="100000">
                                          <p:val>
                                            <p:strVal val="#ppt_x"/>
                                          </p:val>
                                        </p:tav>
                                      </p:tavLst>
                                    </p:anim>
                                    <p:animEffect transition="in" filter="wipe(left)">
                                      <p:cBhvr>
                                        <p:cTn id="12" dur="3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A272E-F6D5-1444-AB83-85A4087CBACC}"/>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5087093-AC69-C70C-F90C-9DCBF09902C7}"/>
              </a:ext>
            </a:extLst>
          </p:cNvPr>
          <p:cNvSpPr>
            <a:spLocks noGrp="1"/>
          </p:cNvSpPr>
          <p:nvPr>
            <p:ph type="body" idx="3"/>
          </p:nvPr>
        </p:nvSpPr>
        <p:spPr/>
        <p:txBody>
          <a:bodyPr/>
          <a:lstStyle/>
          <a:p>
            <a:pPr marL="0" indent="0">
              <a:buNone/>
            </a:pPr>
            <a:r>
              <a:rPr lang="en-GB" sz="4000" dirty="0"/>
              <a:t>Crowding Distance</a:t>
            </a:r>
          </a:p>
        </p:txBody>
      </p:sp>
      <p:sp>
        <p:nvSpPr>
          <p:cNvPr id="4" name="Title 3">
            <a:extLst>
              <a:ext uri="{FF2B5EF4-FFF2-40B4-BE49-F238E27FC236}">
                <a16:creationId xmlns:a16="http://schemas.microsoft.com/office/drawing/2014/main" id="{DEAFA6D0-6E24-8D57-80A5-B41478FB9BBB}"/>
              </a:ext>
            </a:extLst>
          </p:cNvPr>
          <p:cNvSpPr>
            <a:spLocks noGrp="1"/>
          </p:cNvSpPr>
          <p:nvPr>
            <p:ph type="title"/>
          </p:nvPr>
        </p:nvSpPr>
        <p:spPr>
          <a:xfrm>
            <a:off x="437321" y="5186944"/>
            <a:ext cx="4866199" cy="1325563"/>
          </a:xfrm>
        </p:spPr>
        <p:txBody>
          <a:bodyPr>
            <a:noAutofit/>
          </a:bodyPr>
          <a:lstStyle/>
          <a:p>
            <a:pPr>
              <a:lnSpc>
                <a:spcPct val="70000"/>
              </a:lnSpc>
            </a:pPr>
            <a:r>
              <a:rPr lang="en-GB" sz="5600" dirty="0"/>
              <a:t>NSGA-II </a:t>
            </a:r>
            <a:r>
              <a:rPr lang="en-GB" sz="5600" dirty="0" err="1"/>
              <a:t>usa</a:t>
            </a:r>
            <a:r>
              <a:rPr lang="en-GB" sz="5600" dirty="0"/>
              <a:t> </a:t>
            </a:r>
            <a:r>
              <a:rPr lang="en-GB" sz="5600" dirty="0" err="1"/>
              <a:t>Fronte</a:t>
            </a:r>
            <a:r>
              <a:rPr lang="en-GB" sz="5600" dirty="0"/>
              <a:t> di Pareto.</a:t>
            </a:r>
          </a:p>
        </p:txBody>
      </p:sp>
      <p:sp>
        <p:nvSpPr>
          <p:cNvPr id="5" name="Text Placeholder 4">
            <a:extLst>
              <a:ext uri="{FF2B5EF4-FFF2-40B4-BE49-F238E27FC236}">
                <a16:creationId xmlns:a16="http://schemas.microsoft.com/office/drawing/2014/main" id="{08FC41D8-4B23-3232-81BA-96ADED55657C}"/>
              </a:ext>
            </a:extLst>
          </p:cNvPr>
          <p:cNvSpPr>
            <a:spLocks noGrp="1"/>
          </p:cNvSpPr>
          <p:nvPr>
            <p:ph type="body" idx="10"/>
          </p:nvPr>
        </p:nvSpPr>
        <p:spPr/>
        <p:txBody>
          <a:bodyPr/>
          <a:lstStyle/>
          <a:p>
            <a:pPr marL="0" indent="0">
              <a:buNone/>
            </a:pPr>
            <a:r>
              <a:rPr lang="en-GB" sz="4000" dirty="0"/>
              <a:t>Mating Pool</a:t>
            </a:r>
          </a:p>
        </p:txBody>
      </p:sp>
      <p:sp>
        <p:nvSpPr>
          <p:cNvPr id="6" name="Text Placeholder 5">
            <a:extLst>
              <a:ext uri="{FF2B5EF4-FFF2-40B4-BE49-F238E27FC236}">
                <a16:creationId xmlns:a16="http://schemas.microsoft.com/office/drawing/2014/main" id="{B81AD7FA-7C26-5FE2-14F0-CA754D97C46D}"/>
              </a:ext>
            </a:extLst>
          </p:cNvPr>
          <p:cNvSpPr>
            <a:spLocks noGrp="1"/>
          </p:cNvSpPr>
          <p:nvPr>
            <p:ph type="body" idx="11"/>
          </p:nvPr>
        </p:nvSpPr>
        <p:spPr>
          <a:xfrm>
            <a:off x="9152627" y="5025814"/>
            <a:ext cx="2780672" cy="823912"/>
          </a:xfrm>
        </p:spPr>
        <p:txBody>
          <a:bodyPr/>
          <a:lstStyle/>
          <a:p>
            <a:pPr marL="0" indent="0">
              <a:buNone/>
            </a:pPr>
            <a:r>
              <a:rPr lang="en-GB" sz="4000" dirty="0" err="1"/>
              <a:t>Elitismo</a:t>
            </a:r>
            <a:endParaRPr lang="en-GB" sz="4000" dirty="0"/>
          </a:p>
        </p:txBody>
      </p:sp>
      <p:sp>
        <p:nvSpPr>
          <p:cNvPr id="7" name="Text Placeholder 6">
            <a:extLst>
              <a:ext uri="{FF2B5EF4-FFF2-40B4-BE49-F238E27FC236}">
                <a16:creationId xmlns:a16="http://schemas.microsoft.com/office/drawing/2014/main" id="{D8CA1223-C755-387B-9094-FF33CF61B0B0}"/>
              </a:ext>
            </a:extLst>
          </p:cNvPr>
          <p:cNvSpPr>
            <a:spLocks noGrp="1"/>
          </p:cNvSpPr>
          <p:nvPr>
            <p:ph type="body" idx="12"/>
          </p:nvPr>
        </p:nvSpPr>
        <p:spPr>
          <a:xfrm>
            <a:off x="9152627" y="5707301"/>
            <a:ext cx="2780672" cy="823912"/>
          </a:xfrm>
        </p:spPr>
        <p:txBody>
          <a:bodyPr/>
          <a:lstStyle/>
          <a:p>
            <a:pPr marL="0" indent="0">
              <a:buNone/>
            </a:pPr>
            <a:r>
              <a:rPr lang="en-GB" sz="4000" dirty="0" err="1"/>
              <a:t>Fronte</a:t>
            </a:r>
            <a:r>
              <a:rPr lang="en-GB" sz="4000" dirty="0"/>
              <a:t> di Pareto</a:t>
            </a:r>
          </a:p>
        </p:txBody>
      </p:sp>
      <p:pic>
        <p:nvPicPr>
          <p:cNvPr id="27" name="Picture 26" descr="A purple monster with sharp teeth&#10;&#10;Description automatically generated">
            <a:extLst>
              <a:ext uri="{FF2B5EF4-FFF2-40B4-BE49-F238E27FC236}">
                <a16:creationId xmlns:a16="http://schemas.microsoft.com/office/drawing/2014/main" id="{E9552F9E-2A0D-CADE-7F1C-288934E4724E}"/>
              </a:ext>
            </a:extLst>
          </p:cNvPr>
          <p:cNvPicPr>
            <a:picLocks noChangeAspect="1"/>
          </p:cNvPicPr>
          <p:nvPr/>
        </p:nvPicPr>
        <p:blipFill>
          <a:blip r:embed="rId3"/>
          <a:stretch>
            <a:fillRect/>
          </a:stretch>
        </p:blipFill>
        <p:spPr>
          <a:xfrm>
            <a:off x="2147750" y="2013338"/>
            <a:ext cx="3258554" cy="3258554"/>
          </a:xfrm>
          <a:prstGeom prst="rect">
            <a:avLst/>
          </a:prstGeom>
        </p:spPr>
      </p:pic>
      <p:pic>
        <p:nvPicPr>
          <p:cNvPr id="29" name="Picture 28" descr="A pixel art of a purple monster&#10;&#10;Description automatically generated">
            <a:extLst>
              <a:ext uri="{FF2B5EF4-FFF2-40B4-BE49-F238E27FC236}">
                <a16:creationId xmlns:a16="http://schemas.microsoft.com/office/drawing/2014/main" id="{B63ECEA1-E7E9-DE02-84A4-6D50969125E9}"/>
              </a:ext>
            </a:extLst>
          </p:cNvPr>
          <p:cNvPicPr>
            <a:picLocks noChangeAspect="1"/>
          </p:cNvPicPr>
          <p:nvPr/>
        </p:nvPicPr>
        <p:blipFill>
          <a:blip r:embed="rId4"/>
          <a:stretch>
            <a:fillRect/>
          </a:stretch>
        </p:blipFill>
        <p:spPr>
          <a:xfrm>
            <a:off x="6889889" y="49360"/>
            <a:ext cx="3258554" cy="3258554"/>
          </a:xfrm>
          <a:prstGeom prst="rect">
            <a:avLst/>
          </a:prstGeom>
        </p:spPr>
      </p:pic>
      <p:grpSp>
        <p:nvGrpSpPr>
          <p:cNvPr id="15" name="Group 42">
            <a:extLst>
              <a:ext uri="{FF2B5EF4-FFF2-40B4-BE49-F238E27FC236}">
                <a16:creationId xmlns:a16="http://schemas.microsoft.com/office/drawing/2014/main" id="{08410BB7-6AE1-0ECB-7660-2816E13DB71E}"/>
              </a:ext>
            </a:extLst>
          </p:cNvPr>
          <p:cNvGrpSpPr/>
          <p:nvPr/>
        </p:nvGrpSpPr>
        <p:grpSpPr>
          <a:xfrm>
            <a:off x="673076" y="692419"/>
            <a:ext cx="4826049" cy="1400700"/>
            <a:chOff x="673076" y="692419"/>
            <a:chExt cx="4826049" cy="1400700"/>
          </a:xfrm>
        </p:grpSpPr>
        <p:pic>
          <p:nvPicPr>
            <p:cNvPr id="16" name="Picture 11" descr="A screen shot of a video game&#10;&#10;Description automatically generated">
              <a:extLst>
                <a:ext uri="{FF2B5EF4-FFF2-40B4-BE49-F238E27FC236}">
                  <a16:creationId xmlns:a16="http://schemas.microsoft.com/office/drawing/2014/main" id="{EB984C07-2F48-A2CF-44E4-A81C9E2E505B}"/>
                </a:ext>
              </a:extLst>
            </p:cNvPr>
            <p:cNvPicPr>
              <a:picLocks noChangeAspect="1"/>
            </p:cNvPicPr>
            <p:nvPr/>
          </p:nvPicPr>
          <p:blipFill>
            <a:blip r:embed="rId5"/>
            <a:stretch>
              <a:fillRect/>
            </a:stretch>
          </p:blipFill>
          <p:spPr>
            <a:xfrm>
              <a:off x="673076" y="692419"/>
              <a:ext cx="4826049" cy="1400700"/>
            </a:xfrm>
            <a:prstGeom prst="rect">
              <a:avLst/>
            </a:prstGeom>
          </p:spPr>
        </p:pic>
        <p:grpSp>
          <p:nvGrpSpPr>
            <p:cNvPr id="17" name="Group 34">
              <a:extLst>
                <a:ext uri="{FF2B5EF4-FFF2-40B4-BE49-F238E27FC236}">
                  <a16:creationId xmlns:a16="http://schemas.microsoft.com/office/drawing/2014/main" id="{8875B0CB-D708-1990-F97D-0A90190B82D2}"/>
                </a:ext>
              </a:extLst>
            </p:cNvPr>
            <p:cNvGrpSpPr/>
            <p:nvPr/>
          </p:nvGrpSpPr>
          <p:grpSpPr>
            <a:xfrm>
              <a:off x="2548093" y="1511301"/>
              <a:ext cx="317028" cy="149224"/>
              <a:chOff x="2548093" y="1511301"/>
              <a:chExt cx="317028" cy="149224"/>
            </a:xfrm>
          </p:grpSpPr>
          <p:sp>
            <p:nvSpPr>
              <p:cNvPr id="20" name="Rectangle 29">
                <a:extLst>
                  <a:ext uri="{FF2B5EF4-FFF2-40B4-BE49-F238E27FC236}">
                    <a16:creationId xmlns:a16="http://schemas.microsoft.com/office/drawing/2014/main" id="{5E3E9141-0342-0D2D-9367-A3A61C1DFF2B}"/>
                  </a:ext>
                </a:extLst>
              </p:cNvPr>
              <p:cNvSpPr/>
              <p:nvPr/>
            </p:nvSpPr>
            <p:spPr>
              <a:xfrm>
                <a:off x="2550303" y="1511301"/>
                <a:ext cx="314818" cy="149224"/>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tangle 33">
                <a:extLst>
                  <a:ext uri="{FF2B5EF4-FFF2-40B4-BE49-F238E27FC236}">
                    <a16:creationId xmlns:a16="http://schemas.microsoft.com/office/drawing/2014/main" id="{569C11EA-449B-022C-E56A-E21377AB28AE}"/>
                  </a:ext>
                </a:extLst>
              </p:cNvPr>
              <p:cNvSpPr/>
              <p:nvPr/>
            </p:nvSpPr>
            <p:spPr>
              <a:xfrm>
                <a:off x="2548093" y="1511301"/>
                <a:ext cx="314818" cy="45719"/>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8" name="Text Placeholder 9">
              <a:extLst>
                <a:ext uri="{FF2B5EF4-FFF2-40B4-BE49-F238E27FC236}">
                  <a16:creationId xmlns:a16="http://schemas.microsoft.com/office/drawing/2014/main" id="{FA7FB208-D981-B496-7F64-D2864B721B4B}"/>
                </a:ext>
              </a:extLst>
            </p:cNvPr>
            <p:cNvSpPr txBox="1">
              <a:spLocks/>
            </p:cNvSpPr>
            <p:nvPr/>
          </p:nvSpPr>
          <p:spPr>
            <a:xfrm>
              <a:off x="898953" y="708632"/>
              <a:ext cx="3080364" cy="7017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SPEA2</a:t>
              </a:r>
            </a:p>
          </p:txBody>
        </p:sp>
        <p:sp>
          <p:nvSpPr>
            <p:cNvPr id="19" name="Text Placeholder 10">
              <a:extLst>
                <a:ext uri="{FF2B5EF4-FFF2-40B4-BE49-F238E27FC236}">
                  <a16:creationId xmlns:a16="http://schemas.microsoft.com/office/drawing/2014/main" id="{6439A5FD-3CFB-A3A7-1E87-DA32A2274B3A}"/>
                </a:ext>
              </a:extLst>
            </p:cNvPr>
            <p:cNvSpPr txBox="1">
              <a:spLocks/>
            </p:cNvSpPr>
            <p:nvPr/>
          </p:nvSpPr>
          <p:spPr>
            <a:xfrm>
              <a:off x="4551153" y="708632"/>
              <a:ext cx="457933" cy="7017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3</a:t>
              </a:r>
              <a:endParaRPr lang="en-GB" dirty="0"/>
            </a:p>
          </p:txBody>
        </p:sp>
      </p:grpSp>
      <p:pic>
        <p:nvPicPr>
          <p:cNvPr id="2" name="Immagine 1">
            <a:extLst>
              <a:ext uri="{FF2B5EF4-FFF2-40B4-BE49-F238E27FC236}">
                <a16:creationId xmlns:a16="http://schemas.microsoft.com/office/drawing/2014/main" id="{758417EF-8612-DD01-CFF6-C9A551F37084}"/>
              </a:ext>
            </a:extLst>
          </p:cNvPr>
          <p:cNvPicPr>
            <a:picLocks noChangeAspect="1"/>
          </p:cNvPicPr>
          <p:nvPr/>
        </p:nvPicPr>
        <p:blipFill>
          <a:blip r:embed="rId6"/>
          <a:stretch>
            <a:fillRect/>
          </a:stretch>
        </p:blipFill>
        <p:spPr>
          <a:xfrm>
            <a:off x="898953" y="1416345"/>
            <a:ext cx="814196" cy="325678"/>
          </a:xfrm>
          <a:prstGeom prst="rect">
            <a:avLst/>
          </a:prstGeom>
        </p:spPr>
      </p:pic>
      <p:grpSp>
        <p:nvGrpSpPr>
          <p:cNvPr id="8" name="Group 41">
            <a:extLst>
              <a:ext uri="{FF2B5EF4-FFF2-40B4-BE49-F238E27FC236}">
                <a16:creationId xmlns:a16="http://schemas.microsoft.com/office/drawing/2014/main" id="{7A70BD73-072C-E7C9-38CE-76DD5DA7FFA9}"/>
              </a:ext>
            </a:extLst>
          </p:cNvPr>
          <p:cNvGrpSpPr/>
          <p:nvPr/>
        </p:nvGrpSpPr>
        <p:grpSpPr>
          <a:xfrm>
            <a:off x="6529339" y="2985488"/>
            <a:ext cx="4826049" cy="1727403"/>
            <a:chOff x="6529339" y="2985488"/>
            <a:chExt cx="4826049" cy="1727403"/>
          </a:xfrm>
        </p:grpSpPr>
        <p:pic>
          <p:nvPicPr>
            <p:cNvPr id="9" name="Picture 12" descr="A screen shot of a video game&#10;&#10;Description automatically generated">
              <a:extLst>
                <a:ext uri="{FF2B5EF4-FFF2-40B4-BE49-F238E27FC236}">
                  <a16:creationId xmlns:a16="http://schemas.microsoft.com/office/drawing/2014/main" id="{A3223B5E-861A-9859-F38E-3A238F4B3EEA}"/>
                </a:ext>
              </a:extLst>
            </p:cNvPr>
            <p:cNvPicPr>
              <a:picLocks noChangeAspect="1"/>
            </p:cNvPicPr>
            <p:nvPr/>
          </p:nvPicPr>
          <p:blipFill>
            <a:blip r:embed="rId7"/>
            <a:stretch>
              <a:fillRect/>
            </a:stretch>
          </p:blipFill>
          <p:spPr>
            <a:xfrm>
              <a:off x="6529339" y="2993849"/>
              <a:ext cx="4826049" cy="1719042"/>
            </a:xfrm>
            <a:prstGeom prst="rect">
              <a:avLst/>
            </a:prstGeom>
          </p:spPr>
        </p:pic>
        <p:grpSp>
          <p:nvGrpSpPr>
            <p:cNvPr id="10" name="Group 32">
              <a:extLst>
                <a:ext uri="{FF2B5EF4-FFF2-40B4-BE49-F238E27FC236}">
                  <a16:creationId xmlns:a16="http://schemas.microsoft.com/office/drawing/2014/main" id="{346DF399-F350-13EF-EE83-BAFDB93C6DEA}"/>
                </a:ext>
              </a:extLst>
            </p:cNvPr>
            <p:cNvGrpSpPr/>
            <p:nvPr/>
          </p:nvGrpSpPr>
          <p:grpSpPr>
            <a:xfrm>
              <a:off x="8750299" y="3781782"/>
              <a:ext cx="2235202" cy="144084"/>
              <a:chOff x="8750299" y="3781782"/>
              <a:chExt cx="2235202" cy="144084"/>
            </a:xfrm>
          </p:grpSpPr>
          <p:sp>
            <p:nvSpPr>
              <p:cNvPr id="22" name="Rectangle 30">
                <a:extLst>
                  <a:ext uri="{FF2B5EF4-FFF2-40B4-BE49-F238E27FC236}">
                    <a16:creationId xmlns:a16="http://schemas.microsoft.com/office/drawing/2014/main" id="{8E27D6FC-EB7E-810B-4888-D076E3531EA1}"/>
                  </a:ext>
                </a:extLst>
              </p:cNvPr>
              <p:cNvSpPr/>
              <p:nvPr/>
            </p:nvSpPr>
            <p:spPr>
              <a:xfrm>
                <a:off x="8750300" y="3784600"/>
                <a:ext cx="2235201" cy="141266"/>
              </a:xfrm>
              <a:prstGeom prst="rect">
                <a:avLst/>
              </a:prstGeom>
              <a:solidFill>
                <a:srgbClr val="00FC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31">
                <a:extLst>
                  <a:ext uri="{FF2B5EF4-FFF2-40B4-BE49-F238E27FC236}">
                    <a16:creationId xmlns:a16="http://schemas.microsoft.com/office/drawing/2014/main" id="{A69D70F6-34BC-C923-BF92-9A8F7492E76A}"/>
                  </a:ext>
                </a:extLst>
              </p:cNvPr>
              <p:cNvSpPr/>
              <p:nvPr/>
            </p:nvSpPr>
            <p:spPr>
              <a:xfrm>
                <a:off x="8750299" y="3781782"/>
                <a:ext cx="2235201" cy="41563"/>
              </a:xfrm>
              <a:prstGeom prst="rect">
                <a:avLst/>
              </a:prstGeom>
              <a:solidFill>
                <a:srgbClr val="04D3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Text Placeholder 1">
              <a:extLst>
                <a:ext uri="{FF2B5EF4-FFF2-40B4-BE49-F238E27FC236}">
                  <a16:creationId xmlns:a16="http://schemas.microsoft.com/office/drawing/2014/main" id="{864DE13E-4B19-BEDF-7B37-3613EBF5DFE1}"/>
                </a:ext>
              </a:extLst>
            </p:cNvPr>
            <p:cNvSpPr txBox="1">
              <a:spLocks/>
            </p:cNvSpPr>
            <p:nvPr/>
          </p:nvSpPr>
          <p:spPr>
            <a:xfrm>
              <a:off x="7168551" y="2985488"/>
              <a:ext cx="3080364" cy="7017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NSGA-II</a:t>
              </a:r>
            </a:p>
          </p:txBody>
        </p:sp>
        <p:sp>
          <p:nvSpPr>
            <p:cNvPr id="12" name="Text Placeholder 7">
              <a:extLst>
                <a:ext uri="{FF2B5EF4-FFF2-40B4-BE49-F238E27FC236}">
                  <a16:creationId xmlns:a16="http://schemas.microsoft.com/office/drawing/2014/main" id="{AD7FA212-8329-2426-1472-5D6D581FAA80}"/>
                </a:ext>
              </a:extLst>
            </p:cNvPr>
            <p:cNvSpPr txBox="1">
              <a:spLocks/>
            </p:cNvSpPr>
            <p:nvPr/>
          </p:nvSpPr>
          <p:spPr>
            <a:xfrm>
              <a:off x="10668489" y="2985488"/>
              <a:ext cx="457933" cy="7017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6</a:t>
              </a:r>
              <a:endParaRPr lang="en-GB" dirty="0"/>
            </a:p>
          </p:txBody>
        </p:sp>
        <p:sp>
          <p:nvSpPr>
            <p:cNvPr id="14" name="Text Placeholder 8">
              <a:extLst>
                <a:ext uri="{FF2B5EF4-FFF2-40B4-BE49-F238E27FC236}">
                  <a16:creationId xmlns:a16="http://schemas.microsoft.com/office/drawing/2014/main" id="{198BE8FF-5E31-871A-B9D1-5F94ED5A8DB4}"/>
                </a:ext>
              </a:extLst>
            </p:cNvPr>
            <p:cNvSpPr txBox="1">
              <a:spLocks/>
            </p:cNvSpPr>
            <p:nvPr/>
          </p:nvSpPr>
          <p:spPr>
            <a:xfrm>
              <a:off x="9152627" y="3851254"/>
              <a:ext cx="1896158" cy="5909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GB" sz="4000" dirty="0"/>
                <a:t>30/30</a:t>
              </a:r>
            </a:p>
          </p:txBody>
        </p:sp>
      </p:grpSp>
    </p:spTree>
    <p:extLst>
      <p:ext uri="{BB962C8B-B14F-4D97-AF65-F5344CB8AC3E}">
        <p14:creationId xmlns:p14="http://schemas.microsoft.com/office/powerpoint/2010/main" val="21590054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B658A-97F0-757C-E5D0-199B2260B33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AFB36B8-BD11-0486-2AF9-860D5F918BF1}"/>
              </a:ext>
            </a:extLst>
          </p:cNvPr>
          <p:cNvSpPr>
            <a:spLocks noGrp="1"/>
          </p:cNvSpPr>
          <p:nvPr>
            <p:ph type="title"/>
          </p:nvPr>
        </p:nvSpPr>
        <p:spPr>
          <a:xfrm>
            <a:off x="437321" y="5186944"/>
            <a:ext cx="4866199" cy="1325563"/>
          </a:xfrm>
        </p:spPr>
        <p:txBody>
          <a:bodyPr>
            <a:noAutofit/>
          </a:bodyPr>
          <a:lstStyle/>
          <a:p>
            <a:pPr>
              <a:lnSpc>
                <a:spcPct val="70000"/>
              </a:lnSpc>
            </a:pPr>
            <a:r>
              <a:rPr lang="en-GB" sz="5600" dirty="0"/>
              <a:t>NSGA-II </a:t>
            </a:r>
            <a:r>
              <a:rPr lang="en-GB" sz="5600" dirty="0" err="1"/>
              <a:t>usa</a:t>
            </a:r>
            <a:r>
              <a:rPr lang="en-GB" sz="5600" dirty="0"/>
              <a:t> </a:t>
            </a:r>
            <a:r>
              <a:rPr lang="en-GB" sz="5600" dirty="0" err="1"/>
              <a:t>Fronte</a:t>
            </a:r>
            <a:r>
              <a:rPr lang="en-GB" sz="5600" dirty="0"/>
              <a:t> di Pareto.</a:t>
            </a:r>
          </a:p>
        </p:txBody>
      </p:sp>
      <p:sp>
        <p:nvSpPr>
          <p:cNvPr id="6" name="Text Placeholder 5">
            <a:extLst>
              <a:ext uri="{FF2B5EF4-FFF2-40B4-BE49-F238E27FC236}">
                <a16:creationId xmlns:a16="http://schemas.microsoft.com/office/drawing/2014/main" id="{1D79E084-0C3F-A97E-200A-C820A3CD2DED}"/>
              </a:ext>
            </a:extLst>
          </p:cNvPr>
          <p:cNvSpPr>
            <a:spLocks noGrp="1"/>
          </p:cNvSpPr>
          <p:nvPr>
            <p:ph type="body" idx="11"/>
          </p:nvPr>
        </p:nvSpPr>
        <p:spPr>
          <a:xfrm>
            <a:off x="5579101" y="5059680"/>
            <a:ext cx="6342396" cy="1563667"/>
          </a:xfrm>
        </p:spPr>
        <p:txBody>
          <a:bodyPr/>
          <a:lstStyle/>
          <a:p>
            <a:pPr marL="0" indent="0">
              <a:buNone/>
            </a:pPr>
            <a:r>
              <a:rPr lang="it-IT" sz="2800" dirty="0"/>
              <a:t>Gestisce meglio il fronte di </a:t>
            </a:r>
            <a:r>
              <a:rPr lang="it-IT" sz="2800" dirty="0" err="1"/>
              <a:t>pareto</a:t>
            </a:r>
            <a:r>
              <a:rPr lang="it-IT" sz="2800" dirty="0"/>
              <a:t>.</a:t>
            </a:r>
            <a:endParaRPr lang="en-GB" sz="2800" dirty="0"/>
          </a:p>
        </p:txBody>
      </p:sp>
      <p:pic>
        <p:nvPicPr>
          <p:cNvPr id="27" name="Picture 26" descr="A purple monster with sharp teeth&#10;&#10;Description automatically generated">
            <a:extLst>
              <a:ext uri="{FF2B5EF4-FFF2-40B4-BE49-F238E27FC236}">
                <a16:creationId xmlns:a16="http://schemas.microsoft.com/office/drawing/2014/main" id="{D2E1A1C2-3DF9-F2C0-2EB7-190F5D49CF65}"/>
              </a:ext>
            </a:extLst>
          </p:cNvPr>
          <p:cNvPicPr>
            <a:picLocks noChangeAspect="1"/>
          </p:cNvPicPr>
          <p:nvPr/>
        </p:nvPicPr>
        <p:blipFill>
          <a:blip r:embed="rId3"/>
          <a:stretch>
            <a:fillRect/>
          </a:stretch>
        </p:blipFill>
        <p:spPr>
          <a:xfrm>
            <a:off x="2147750" y="2013338"/>
            <a:ext cx="3258554" cy="3258554"/>
          </a:xfrm>
          <a:prstGeom prst="rect">
            <a:avLst/>
          </a:prstGeom>
        </p:spPr>
      </p:pic>
      <p:pic>
        <p:nvPicPr>
          <p:cNvPr id="29" name="Picture 28" descr="A pixel art of a purple monster&#10;&#10;Description automatically generated">
            <a:extLst>
              <a:ext uri="{FF2B5EF4-FFF2-40B4-BE49-F238E27FC236}">
                <a16:creationId xmlns:a16="http://schemas.microsoft.com/office/drawing/2014/main" id="{38369DDD-1FEB-7B1F-2762-685BC890254A}"/>
              </a:ext>
            </a:extLst>
          </p:cNvPr>
          <p:cNvPicPr>
            <a:picLocks noChangeAspect="1"/>
          </p:cNvPicPr>
          <p:nvPr/>
        </p:nvPicPr>
        <p:blipFill>
          <a:blip r:embed="rId4"/>
          <a:stretch>
            <a:fillRect/>
          </a:stretch>
        </p:blipFill>
        <p:spPr>
          <a:xfrm>
            <a:off x="6889889" y="49360"/>
            <a:ext cx="3258554" cy="3258554"/>
          </a:xfrm>
          <a:prstGeom prst="rect">
            <a:avLst/>
          </a:prstGeom>
        </p:spPr>
      </p:pic>
      <p:grpSp>
        <p:nvGrpSpPr>
          <p:cNvPr id="42" name="Group 41">
            <a:extLst>
              <a:ext uri="{FF2B5EF4-FFF2-40B4-BE49-F238E27FC236}">
                <a16:creationId xmlns:a16="http://schemas.microsoft.com/office/drawing/2014/main" id="{79FB4518-A908-D209-CDE4-D3FA258EFB98}"/>
              </a:ext>
            </a:extLst>
          </p:cNvPr>
          <p:cNvGrpSpPr/>
          <p:nvPr/>
        </p:nvGrpSpPr>
        <p:grpSpPr>
          <a:xfrm>
            <a:off x="6529339" y="2985488"/>
            <a:ext cx="4826049" cy="1727403"/>
            <a:chOff x="6529339" y="2985488"/>
            <a:chExt cx="4826049" cy="1727403"/>
          </a:xfrm>
        </p:grpSpPr>
        <p:pic>
          <p:nvPicPr>
            <p:cNvPr id="13" name="Picture 12" descr="A screen shot of a video game&#10;&#10;Description automatically generated">
              <a:extLst>
                <a:ext uri="{FF2B5EF4-FFF2-40B4-BE49-F238E27FC236}">
                  <a16:creationId xmlns:a16="http://schemas.microsoft.com/office/drawing/2014/main" id="{4F25C884-D2D2-DFB8-0ADE-4D464B03EA30}"/>
                </a:ext>
              </a:extLst>
            </p:cNvPr>
            <p:cNvPicPr>
              <a:picLocks noChangeAspect="1"/>
            </p:cNvPicPr>
            <p:nvPr/>
          </p:nvPicPr>
          <p:blipFill>
            <a:blip r:embed="rId5"/>
            <a:stretch>
              <a:fillRect/>
            </a:stretch>
          </p:blipFill>
          <p:spPr>
            <a:xfrm>
              <a:off x="6529339" y="2993849"/>
              <a:ext cx="4826049" cy="1719042"/>
            </a:xfrm>
            <a:prstGeom prst="rect">
              <a:avLst/>
            </a:prstGeom>
          </p:spPr>
        </p:pic>
        <p:grpSp>
          <p:nvGrpSpPr>
            <p:cNvPr id="33" name="Group 32">
              <a:extLst>
                <a:ext uri="{FF2B5EF4-FFF2-40B4-BE49-F238E27FC236}">
                  <a16:creationId xmlns:a16="http://schemas.microsoft.com/office/drawing/2014/main" id="{A0C5996F-7E49-C1A9-67BD-4B0CA8FB28AF}"/>
                </a:ext>
              </a:extLst>
            </p:cNvPr>
            <p:cNvGrpSpPr/>
            <p:nvPr/>
          </p:nvGrpSpPr>
          <p:grpSpPr>
            <a:xfrm>
              <a:off x="8750299" y="3781782"/>
              <a:ext cx="2235202" cy="144084"/>
              <a:chOff x="8750299" y="3781782"/>
              <a:chExt cx="2235202" cy="144084"/>
            </a:xfrm>
          </p:grpSpPr>
          <p:sp>
            <p:nvSpPr>
              <p:cNvPr id="31" name="Rectangle 30">
                <a:extLst>
                  <a:ext uri="{FF2B5EF4-FFF2-40B4-BE49-F238E27FC236}">
                    <a16:creationId xmlns:a16="http://schemas.microsoft.com/office/drawing/2014/main" id="{EFEB8672-1B05-761C-CD15-6EACE78C8527}"/>
                  </a:ext>
                </a:extLst>
              </p:cNvPr>
              <p:cNvSpPr/>
              <p:nvPr/>
            </p:nvSpPr>
            <p:spPr>
              <a:xfrm>
                <a:off x="8750300" y="3784600"/>
                <a:ext cx="2235201" cy="141266"/>
              </a:xfrm>
              <a:prstGeom prst="rect">
                <a:avLst/>
              </a:prstGeom>
              <a:solidFill>
                <a:srgbClr val="00FC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09E0D693-E97C-80DF-FCA2-9C102E33480F}"/>
                  </a:ext>
                </a:extLst>
              </p:cNvPr>
              <p:cNvSpPr/>
              <p:nvPr/>
            </p:nvSpPr>
            <p:spPr>
              <a:xfrm>
                <a:off x="8750299" y="3781782"/>
                <a:ext cx="2235201" cy="41563"/>
              </a:xfrm>
              <a:prstGeom prst="rect">
                <a:avLst/>
              </a:prstGeom>
              <a:solidFill>
                <a:srgbClr val="04D3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7" name="Text Placeholder 1">
              <a:extLst>
                <a:ext uri="{FF2B5EF4-FFF2-40B4-BE49-F238E27FC236}">
                  <a16:creationId xmlns:a16="http://schemas.microsoft.com/office/drawing/2014/main" id="{5684538C-77AF-CFCA-BA24-820C7718993C}"/>
                </a:ext>
              </a:extLst>
            </p:cNvPr>
            <p:cNvSpPr txBox="1">
              <a:spLocks/>
            </p:cNvSpPr>
            <p:nvPr/>
          </p:nvSpPr>
          <p:spPr>
            <a:xfrm>
              <a:off x="7168551" y="2985488"/>
              <a:ext cx="3080364" cy="7017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NSGA-II</a:t>
              </a:r>
            </a:p>
          </p:txBody>
        </p:sp>
        <p:sp>
          <p:nvSpPr>
            <p:cNvPr id="38" name="Text Placeholder 7">
              <a:extLst>
                <a:ext uri="{FF2B5EF4-FFF2-40B4-BE49-F238E27FC236}">
                  <a16:creationId xmlns:a16="http://schemas.microsoft.com/office/drawing/2014/main" id="{41CC7DDB-E33A-D868-BBF5-2511DF85D224}"/>
                </a:ext>
              </a:extLst>
            </p:cNvPr>
            <p:cNvSpPr txBox="1">
              <a:spLocks/>
            </p:cNvSpPr>
            <p:nvPr/>
          </p:nvSpPr>
          <p:spPr>
            <a:xfrm>
              <a:off x="10668489" y="2985488"/>
              <a:ext cx="457933" cy="7017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6</a:t>
              </a:r>
              <a:endParaRPr lang="en-GB" dirty="0"/>
            </a:p>
          </p:txBody>
        </p:sp>
        <p:sp>
          <p:nvSpPr>
            <p:cNvPr id="39" name="Text Placeholder 8">
              <a:extLst>
                <a:ext uri="{FF2B5EF4-FFF2-40B4-BE49-F238E27FC236}">
                  <a16:creationId xmlns:a16="http://schemas.microsoft.com/office/drawing/2014/main" id="{7D924CF8-EC83-FB9D-7D09-DE6D4BB2DAF8}"/>
                </a:ext>
              </a:extLst>
            </p:cNvPr>
            <p:cNvSpPr txBox="1">
              <a:spLocks/>
            </p:cNvSpPr>
            <p:nvPr/>
          </p:nvSpPr>
          <p:spPr>
            <a:xfrm>
              <a:off x="9152627" y="3851254"/>
              <a:ext cx="1896158" cy="5909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GB" sz="4000" dirty="0"/>
                <a:t>50/50</a:t>
              </a:r>
            </a:p>
          </p:txBody>
        </p:sp>
      </p:grpSp>
      <p:grpSp>
        <p:nvGrpSpPr>
          <p:cNvPr id="43" name="Group 42">
            <a:extLst>
              <a:ext uri="{FF2B5EF4-FFF2-40B4-BE49-F238E27FC236}">
                <a16:creationId xmlns:a16="http://schemas.microsoft.com/office/drawing/2014/main" id="{DC33D237-AB2F-2B41-C0C8-DD932EAFE722}"/>
              </a:ext>
            </a:extLst>
          </p:cNvPr>
          <p:cNvGrpSpPr/>
          <p:nvPr/>
        </p:nvGrpSpPr>
        <p:grpSpPr>
          <a:xfrm>
            <a:off x="673076" y="692419"/>
            <a:ext cx="4826049" cy="1400700"/>
            <a:chOff x="673076" y="692419"/>
            <a:chExt cx="4826049" cy="1400700"/>
          </a:xfrm>
        </p:grpSpPr>
        <p:pic>
          <p:nvPicPr>
            <p:cNvPr id="12" name="Picture 11" descr="A screen shot of a video game&#10;&#10;Description automatically generated">
              <a:extLst>
                <a:ext uri="{FF2B5EF4-FFF2-40B4-BE49-F238E27FC236}">
                  <a16:creationId xmlns:a16="http://schemas.microsoft.com/office/drawing/2014/main" id="{2FEA53D1-6C5B-7BFF-1622-97A5EB5BE008}"/>
                </a:ext>
              </a:extLst>
            </p:cNvPr>
            <p:cNvPicPr>
              <a:picLocks noChangeAspect="1"/>
            </p:cNvPicPr>
            <p:nvPr/>
          </p:nvPicPr>
          <p:blipFill>
            <a:blip r:embed="rId6"/>
            <a:stretch>
              <a:fillRect/>
            </a:stretch>
          </p:blipFill>
          <p:spPr>
            <a:xfrm>
              <a:off x="673076" y="692419"/>
              <a:ext cx="4826049" cy="1400700"/>
            </a:xfrm>
            <a:prstGeom prst="rect">
              <a:avLst/>
            </a:prstGeom>
          </p:spPr>
        </p:pic>
        <p:sp>
          <p:nvSpPr>
            <p:cNvPr id="40" name="Text Placeholder 9">
              <a:extLst>
                <a:ext uri="{FF2B5EF4-FFF2-40B4-BE49-F238E27FC236}">
                  <a16:creationId xmlns:a16="http://schemas.microsoft.com/office/drawing/2014/main" id="{E1CDE6EE-321F-72A5-3803-14B2568C6001}"/>
                </a:ext>
              </a:extLst>
            </p:cNvPr>
            <p:cNvSpPr txBox="1">
              <a:spLocks/>
            </p:cNvSpPr>
            <p:nvPr/>
          </p:nvSpPr>
          <p:spPr>
            <a:xfrm>
              <a:off x="898953" y="708632"/>
              <a:ext cx="3080364" cy="7017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SPEA2</a:t>
              </a:r>
            </a:p>
          </p:txBody>
        </p:sp>
        <p:sp>
          <p:nvSpPr>
            <p:cNvPr id="41" name="Text Placeholder 10">
              <a:extLst>
                <a:ext uri="{FF2B5EF4-FFF2-40B4-BE49-F238E27FC236}">
                  <a16:creationId xmlns:a16="http://schemas.microsoft.com/office/drawing/2014/main" id="{5367881C-5F62-2601-4D70-41AB61078A8E}"/>
                </a:ext>
              </a:extLst>
            </p:cNvPr>
            <p:cNvSpPr txBox="1">
              <a:spLocks/>
            </p:cNvSpPr>
            <p:nvPr/>
          </p:nvSpPr>
          <p:spPr>
            <a:xfrm>
              <a:off x="4551153" y="708632"/>
              <a:ext cx="457933" cy="7017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3</a:t>
              </a:r>
              <a:endParaRPr lang="en-GB" dirty="0"/>
            </a:p>
          </p:txBody>
        </p:sp>
      </p:grpSp>
      <p:sp>
        <p:nvSpPr>
          <p:cNvPr id="2" name="Rectangle 29">
            <a:extLst>
              <a:ext uri="{FF2B5EF4-FFF2-40B4-BE49-F238E27FC236}">
                <a16:creationId xmlns:a16="http://schemas.microsoft.com/office/drawing/2014/main" id="{E149AE76-3E69-2AD2-3652-71D704177A6F}"/>
              </a:ext>
            </a:extLst>
          </p:cNvPr>
          <p:cNvSpPr/>
          <p:nvPr/>
        </p:nvSpPr>
        <p:spPr>
          <a:xfrm>
            <a:off x="2550303" y="1520010"/>
            <a:ext cx="314818" cy="149224"/>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Rectangle 33">
            <a:extLst>
              <a:ext uri="{FF2B5EF4-FFF2-40B4-BE49-F238E27FC236}">
                <a16:creationId xmlns:a16="http://schemas.microsoft.com/office/drawing/2014/main" id="{0B1F97CA-ECB2-2D21-E3D1-FE6E1F53949B}"/>
              </a:ext>
            </a:extLst>
          </p:cNvPr>
          <p:cNvSpPr/>
          <p:nvPr/>
        </p:nvSpPr>
        <p:spPr>
          <a:xfrm>
            <a:off x="2548093" y="1511301"/>
            <a:ext cx="314818" cy="45719"/>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 name="Immagine 4">
            <a:extLst>
              <a:ext uri="{FF2B5EF4-FFF2-40B4-BE49-F238E27FC236}">
                <a16:creationId xmlns:a16="http://schemas.microsoft.com/office/drawing/2014/main" id="{75C204D6-EF6F-2717-AB42-3AD50C3F353E}"/>
              </a:ext>
            </a:extLst>
          </p:cNvPr>
          <p:cNvPicPr>
            <a:picLocks noChangeAspect="1"/>
          </p:cNvPicPr>
          <p:nvPr/>
        </p:nvPicPr>
        <p:blipFill>
          <a:blip r:embed="rId7"/>
          <a:stretch>
            <a:fillRect/>
          </a:stretch>
        </p:blipFill>
        <p:spPr>
          <a:xfrm>
            <a:off x="898953" y="1416345"/>
            <a:ext cx="814196" cy="325678"/>
          </a:xfrm>
          <a:prstGeom prst="rect">
            <a:avLst/>
          </a:prstGeom>
        </p:spPr>
      </p:pic>
    </p:spTree>
    <p:extLst>
      <p:ext uri="{BB962C8B-B14F-4D97-AF65-F5344CB8AC3E}">
        <p14:creationId xmlns:p14="http://schemas.microsoft.com/office/powerpoint/2010/main" val="1805197439"/>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B658A-97F0-757C-E5D0-199B2260B33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AFB36B8-BD11-0486-2AF9-860D5F918BF1}"/>
              </a:ext>
            </a:extLst>
          </p:cNvPr>
          <p:cNvSpPr>
            <a:spLocks noGrp="1"/>
          </p:cNvSpPr>
          <p:nvPr>
            <p:ph type="title"/>
          </p:nvPr>
        </p:nvSpPr>
        <p:spPr>
          <a:xfrm>
            <a:off x="437321" y="5186944"/>
            <a:ext cx="4866199" cy="1325563"/>
          </a:xfrm>
        </p:spPr>
        <p:txBody>
          <a:bodyPr>
            <a:noAutofit/>
          </a:bodyPr>
          <a:lstStyle/>
          <a:p>
            <a:pPr>
              <a:lnSpc>
                <a:spcPct val="70000"/>
              </a:lnSpc>
            </a:pPr>
            <a:r>
              <a:rPr lang="en-GB" sz="5600" dirty="0" err="1"/>
              <a:t>Superefficace</a:t>
            </a:r>
            <a:r>
              <a:rPr lang="en-GB" sz="5600" dirty="0"/>
              <a:t>.</a:t>
            </a:r>
          </a:p>
        </p:txBody>
      </p:sp>
      <p:sp>
        <p:nvSpPr>
          <p:cNvPr id="6" name="Text Placeholder 5">
            <a:extLst>
              <a:ext uri="{FF2B5EF4-FFF2-40B4-BE49-F238E27FC236}">
                <a16:creationId xmlns:a16="http://schemas.microsoft.com/office/drawing/2014/main" id="{1D79E084-0C3F-A97E-200A-C820A3CD2DED}"/>
              </a:ext>
            </a:extLst>
          </p:cNvPr>
          <p:cNvSpPr>
            <a:spLocks noGrp="1"/>
          </p:cNvSpPr>
          <p:nvPr>
            <p:ph type="body" idx="11"/>
          </p:nvPr>
        </p:nvSpPr>
        <p:spPr>
          <a:xfrm>
            <a:off x="5579101" y="5059680"/>
            <a:ext cx="6342396" cy="1563667"/>
          </a:xfrm>
        </p:spPr>
        <p:txBody>
          <a:bodyPr/>
          <a:lstStyle/>
          <a:p>
            <a:pPr marL="0" indent="0">
              <a:buNone/>
            </a:pPr>
            <a:r>
              <a:rPr lang="it-IT" sz="2800" dirty="0"/>
              <a:t>Gestisce meglio il fronte di </a:t>
            </a:r>
            <a:r>
              <a:rPr lang="it-IT" sz="2800" dirty="0" err="1"/>
              <a:t>pareto</a:t>
            </a:r>
            <a:r>
              <a:rPr lang="it-IT" sz="2800" dirty="0"/>
              <a:t>.</a:t>
            </a:r>
            <a:endParaRPr lang="en-GB" sz="2800" dirty="0"/>
          </a:p>
        </p:txBody>
      </p:sp>
      <p:pic>
        <p:nvPicPr>
          <p:cNvPr id="27" name="Picture 26" descr="A purple monster with sharp teeth&#10;&#10;Description automatically generated">
            <a:extLst>
              <a:ext uri="{FF2B5EF4-FFF2-40B4-BE49-F238E27FC236}">
                <a16:creationId xmlns:a16="http://schemas.microsoft.com/office/drawing/2014/main" id="{D2E1A1C2-3DF9-F2C0-2EB7-190F5D49CF65}"/>
              </a:ext>
            </a:extLst>
          </p:cNvPr>
          <p:cNvPicPr>
            <a:picLocks noChangeAspect="1"/>
          </p:cNvPicPr>
          <p:nvPr/>
        </p:nvPicPr>
        <p:blipFill>
          <a:blip r:embed="rId3"/>
          <a:stretch>
            <a:fillRect/>
          </a:stretch>
        </p:blipFill>
        <p:spPr>
          <a:xfrm>
            <a:off x="2147750" y="2013338"/>
            <a:ext cx="3258554" cy="3258554"/>
          </a:xfrm>
          <a:prstGeom prst="rect">
            <a:avLst/>
          </a:prstGeom>
        </p:spPr>
      </p:pic>
      <p:pic>
        <p:nvPicPr>
          <p:cNvPr id="29" name="Picture 28" descr="A pixel art of a purple monster&#10;&#10;Description automatically generated">
            <a:extLst>
              <a:ext uri="{FF2B5EF4-FFF2-40B4-BE49-F238E27FC236}">
                <a16:creationId xmlns:a16="http://schemas.microsoft.com/office/drawing/2014/main" id="{38369DDD-1FEB-7B1F-2762-685BC890254A}"/>
              </a:ext>
            </a:extLst>
          </p:cNvPr>
          <p:cNvPicPr>
            <a:picLocks noChangeAspect="1"/>
          </p:cNvPicPr>
          <p:nvPr/>
        </p:nvPicPr>
        <p:blipFill>
          <a:blip r:embed="rId4"/>
          <a:stretch>
            <a:fillRect/>
          </a:stretch>
        </p:blipFill>
        <p:spPr>
          <a:xfrm>
            <a:off x="6889889" y="49360"/>
            <a:ext cx="3258554" cy="3258554"/>
          </a:xfrm>
          <a:prstGeom prst="rect">
            <a:avLst/>
          </a:prstGeom>
        </p:spPr>
      </p:pic>
      <p:grpSp>
        <p:nvGrpSpPr>
          <p:cNvPr id="43" name="Group 42">
            <a:extLst>
              <a:ext uri="{FF2B5EF4-FFF2-40B4-BE49-F238E27FC236}">
                <a16:creationId xmlns:a16="http://schemas.microsoft.com/office/drawing/2014/main" id="{DC33D237-AB2F-2B41-C0C8-DD932EAFE722}"/>
              </a:ext>
            </a:extLst>
          </p:cNvPr>
          <p:cNvGrpSpPr/>
          <p:nvPr/>
        </p:nvGrpSpPr>
        <p:grpSpPr>
          <a:xfrm>
            <a:off x="673076" y="692419"/>
            <a:ext cx="4826049" cy="1400700"/>
            <a:chOff x="673076" y="692419"/>
            <a:chExt cx="4826049" cy="1400700"/>
          </a:xfrm>
        </p:grpSpPr>
        <p:pic>
          <p:nvPicPr>
            <p:cNvPr id="12" name="Picture 11" descr="A screen shot of a video game&#10;&#10;Description automatically generated">
              <a:extLst>
                <a:ext uri="{FF2B5EF4-FFF2-40B4-BE49-F238E27FC236}">
                  <a16:creationId xmlns:a16="http://schemas.microsoft.com/office/drawing/2014/main" id="{2FEA53D1-6C5B-7BFF-1622-97A5EB5BE008}"/>
                </a:ext>
              </a:extLst>
            </p:cNvPr>
            <p:cNvPicPr>
              <a:picLocks noChangeAspect="1"/>
            </p:cNvPicPr>
            <p:nvPr/>
          </p:nvPicPr>
          <p:blipFill>
            <a:blip r:embed="rId5"/>
            <a:stretch>
              <a:fillRect/>
            </a:stretch>
          </p:blipFill>
          <p:spPr>
            <a:xfrm>
              <a:off x="673076" y="692419"/>
              <a:ext cx="4826049" cy="1400700"/>
            </a:xfrm>
            <a:prstGeom prst="rect">
              <a:avLst/>
            </a:prstGeom>
          </p:spPr>
        </p:pic>
        <p:sp>
          <p:nvSpPr>
            <p:cNvPr id="40" name="Text Placeholder 9">
              <a:extLst>
                <a:ext uri="{FF2B5EF4-FFF2-40B4-BE49-F238E27FC236}">
                  <a16:creationId xmlns:a16="http://schemas.microsoft.com/office/drawing/2014/main" id="{E1CDE6EE-321F-72A5-3803-14B2568C6001}"/>
                </a:ext>
              </a:extLst>
            </p:cNvPr>
            <p:cNvSpPr txBox="1">
              <a:spLocks/>
            </p:cNvSpPr>
            <p:nvPr/>
          </p:nvSpPr>
          <p:spPr>
            <a:xfrm>
              <a:off x="898953" y="708632"/>
              <a:ext cx="3080364" cy="7017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SPEA2</a:t>
              </a:r>
            </a:p>
          </p:txBody>
        </p:sp>
        <p:sp>
          <p:nvSpPr>
            <p:cNvPr id="41" name="Text Placeholder 10">
              <a:extLst>
                <a:ext uri="{FF2B5EF4-FFF2-40B4-BE49-F238E27FC236}">
                  <a16:creationId xmlns:a16="http://schemas.microsoft.com/office/drawing/2014/main" id="{5367881C-5F62-2601-4D70-41AB61078A8E}"/>
                </a:ext>
              </a:extLst>
            </p:cNvPr>
            <p:cNvSpPr txBox="1">
              <a:spLocks/>
            </p:cNvSpPr>
            <p:nvPr/>
          </p:nvSpPr>
          <p:spPr>
            <a:xfrm>
              <a:off x="4551153" y="708632"/>
              <a:ext cx="457933" cy="7017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3</a:t>
              </a:r>
              <a:endParaRPr lang="en-GB" dirty="0"/>
            </a:p>
          </p:txBody>
        </p:sp>
      </p:grpSp>
      <p:sp>
        <p:nvSpPr>
          <p:cNvPr id="2" name="Rectangle 29">
            <a:extLst>
              <a:ext uri="{FF2B5EF4-FFF2-40B4-BE49-F238E27FC236}">
                <a16:creationId xmlns:a16="http://schemas.microsoft.com/office/drawing/2014/main" id="{E149AE76-3E69-2AD2-3652-71D704177A6F}"/>
              </a:ext>
            </a:extLst>
          </p:cNvPr>
          <p:cNvSpPr/>
          <p:nvPr/>
        </p:nvSpPr>
        <p:spPr>
          <a:xfrm>
            <a:off x="2550303" y="1511301"/>
            <a:ext cx="314818" cy="149224"/>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Rectangle 33">
            <a:extLst>
              <a:ext uri="{FF2B5EF4-FFF2-40B4-BE49-F238E27FC236}">
                <a16:creationId xmlns:a16="http://schemas.microsoft.com/office/drawing/2014/main" id="{0B1F97CA-ECB2-2D21-E3D1-FE6E1F53949B}"/>
              </a:ext>
            </a:extLst>
          </p:cNvPr>
          <p:cNvSpPr/>
          <p:nvPr/>
        </p:nvSpPr>
        <p:spPr>
          <a:xfrm>
            <a:off x="2548093" y="1511301"/>
            <a:ext cx="314818" cy="45719"/>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 name="Immagine 4">
            <a:extLst>
              <a:ext uri="{FF2B5EF4-FFF2-40B4-BE49-F238E27FC236}">
                <a16:creationId xmlns:a16="http://schemas.microsoft.com/office/drawing/2014/main" id="{75C204D6-EF6F-2717-AB42-3AD50C3F353E}"/>
              </a:ext>
            </a:extLst>
          </p:cNvPr>
          <p:cNvPicPr>
            <a:picLocks noChangeAspect="1"/>
          </p:cNvPicPr>
          <p:nvPr/>
        </p:nvPicPr>
        <p:blipFill>
          <a:blip r:embed="rId6"/>
          <a:stretch>
            <a:fillRect/>
          </a:stretch>
        </p:blipFill>
        <p:spPr>
          <a:xfrm>
            <a:off x="898953" y="1416345"/>
            <a:ext cx="814196" cy="325678"/>
          </a:xfrm>
          <a:prstGeom prst="rect">
            <a:avLst/>
          </a:prstGeom>
        </p:spPr>
      </p:pic>
      <p:grpSp>
        <p:nvGrpSpPr>
          <p:cNvPr id="7" name="Group 41">
            <a:extLst>
              <a:ext uri="{FF2B5EF4-FFF2-40B4-BE49-F238E27FC236}">
                <a16:creationId xmlns:a16="http://schemas.microsoft.com/office/drawing/2014/main" id="{DEAF6DE7-89F5-7144-06C1-FDD0456E2322}"/>
              </a:ext>
            </a:extLst>
          </p:cNvPr>
          <p:cNvGrpSpPr/>
          <p:nvPr/>
        </p:nvGrpSpPr>
        <p:grpSpPr>
          <a:xfrm>
            <a:off x="6529339" y="2985488"/>
            <a:ext cx="4826049" cy="1727403"/>
            <a:chOff x="6529339" y="2985488"/>
            <a:chExt cx="4826049" cy="1727403"/>
          </a:xfrm>
        </p:grpSpPr>
        <p:pic>
          <p:nvPicPr>
            <p:cNvPr id="8" name="Picture 12" descr="A screen shot of a video game&#10;&#10;Description automatically generated">
              <a:extLst>
                <a:ext uri="{FF2B5EF4-FFF2-40B4-BE49-F238E27FC236}">
                  <a16:creationId xmlns:a16="http://schemas.microsoft.com/office/drawing/2014/main" id="{E0D42837-C388-50BE-8FC1-6C127D09769F}"/>
                </a:ext>
              </a:extLst>
            </p:cNvPr>
            <p:cNvPicPr>
              <a:picLocks noChangeAspect="1"/>
            </p:cNvPicPr>
            <p:nvPr/>
          </p:nvPicPr>
          <p:blipFill>
            <a:blip r:embed="rId7"/>
            <a:stretch>
              <a:fillRect/>
            </a:stretch>
          </p:blipFill>
          <p:spPr>
            <a:xfrm>
              <a:off x="6529339" y="2993849"/>
              <a:ext cx="4826049" cy="1719042"/>
            </a:xfrm>
            <a:prstGeom prst="rect">
              <a:avLst/>
            </a:prstGeom>
          </p:spPr>
        </p:pic>
        <p:grpSp>
          <p:nvGrpSpPr>
            <p:cNvPr id="9" name="Group 32">
              <a:extLst>
                <a:ext uri="{FF2B5EF4-FFF2-40B4-BE49-F238E27FC236}">
                  <a16:creationId xmlns:a16="http://schemas.microsoft.com/office/drawing/2014/main" id="{2F0943F8-C8BF-F4D2-9ACA-0E185A5913C3}"/>
                </a:ext>
              </a:extLst>
            </p:cNvPr>
            <p:cNvGrpSpPr/>
            <p:nvPr/>
          </p:nvGrpSpPr>
          <p:grpSpPr>
            <a:xfrm>
              <a:off x="8750299" y="3781782"/>
              <a:ext cx="2235202" cy="144084"/>
              <a:chOff x="8750299" y="3781782"/>
              <a:chExt cx="2235202" cy="144084"/>
            </a:xfrm>
          </p:grpSpPr>
          <p:sp>
            <p:nvSpPr>
              <p:cNvPr id="15" name="Rectangle 30">
                <a:extLst>
                  <a:ext uri="{FF2B5EF4-FFF2-40B4-BE49-F238E27FC236}">
                    <a16:creationId xmlns:a16="http://schemas.microsoft.com/office/drawing/2014/main" id="{E465473A-CD09-BDFB-4595-92BAC2CC61D8}"/>
                  </a:ext>
                </a:extLst>
              </p:cNvPr>
              <p:cNvSpPr/>
              <p:nvPr/>
            </p:nvSpPr>
            <p:spPr>
              <a:xfrm>
                <a:off x="8750300" y="3784600"/>
                <a:ext cx="2235201" cy="141266"/>
              </a:xfrm>
              <a:prstGeom prst="rect">
                <a:avLst/>
              </a:prstGeom>
              <a:solidFill>
                <a:srgbClr val="00FC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31">
                <a:extLst>
                  <a:ext uri="{FF2B5EF4-FFF2-40B4-BE49-F238E27FC236}">
                    <a16:creationId xmlns:a16="http://schemas.microsoft.com/office/drawing/2014/main" id="{1302426B-8520-D504-161C-3BE2F37100B5}"/>
                  </a:ext>
                </a:extLst>
              </p:cNvPr>
              <p:cNvSpPr/>
              <p:nvPr/>
            </p:nvSpPr>
            <p:spPr>
              <a:xfrm>
                <a:off x="8750299" y="3781782"/>
                <a:ext cx="2235201" cy="41563"/>
              </a:xfrm>
              <a:prstGeom prst="rect">
                <a:avLst/>
              </a:prstGeom>
              <a:solidFill>
                <a:srgbClr val="04D3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Text Placeholder 1">
              <a:extLst>
                <a:ext uri="{FF2B5EF4-FFF2-40B4-BE49-F238E27FC236}">
                  <a16:creationId xmlns:a16="http://schemas.microsoft.com/office/drawing/2014/main" id="{4FEC4E43-2740-7131-7FD0-012F4FD786CB}"/>
                </a:ext>
              </a:extLst>
            </p:cNvPr>
            <p:cNvSpPr txBox="1">
              <a:spLocks/>
            </p:cNvSpPr>
            <p:nvPr/>
          </p:nvSpPr>
          <p:spPr>
            <a:xfrm>
              <a:off x="7168551" y="2985488"/>
              <a:ext cx="3080364" cy="7017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NSGA-II</a:t>
              </a:r>
            </a:p>
          </p:txBody>
        </p:sp>
        <p:sp>
          <p:nvSpPr>
            <p:cNvPr id="11" name="Text Placeholder 7">
              <a:extLst>
                <a:ext uri="{FF2B5EF4-FFF2-40B4-BE49-F238E27FC236}">
                  <a16:creationId xmlns:a16="http://schemas.microsoft.com/office/drawing/2014/main" id="{826B99F4-DB7B-AFDB-77AB-EAADC843BD13}"/>
                </a:ext>
              </a:extLst>
            </p:cNvPr>
            <p:cNvSpPr txBox="1">
              <a:spLocks/>
            </p:cNvSpPr>
            <p:nvPr/>
          </p:nvSpPr>
          <p:spPr>
            <a:xfrm>
              <a:off x="10668489" y="2985488"/>
              <a:ext cx="457933" cy="7017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6</a:t>
              </a:r>
              <a:endParaRPr lang="en-GB" dirty="0"/>
            </a:p>
          </p:txBody>
        </p:sp>
        <p:sp>
          <p:nvSpPr>
            <p:cNvPr id="14" name="Text Placeholder 8">
              <a:extLst>
                <a:ext uri="{FF2B5EF4-FFF2-40B4-BE49-F238E27FC236}">
                  <a16:creationId xmlns:a16="http://schemas.microsoft.com/office/drawing/2014/main" id="{D3274C8B-572F-04FA-D655-A9E68AB52E92}"/>
                </a:ext>
              </a:extLst>
            </p:cNvPr>
            <p:cNvSpPr txBox="1">
              <a:spLocks/>
            </p:cNvSpPr>
            <p:nvPr/>
          </p:nvSpPr>
          <p:spPr>
            <a:xfrm>
              <a:off x="9152627" y="3851254"/>
              <a:ext cx="1896158" cy="5909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GB" sz="4000" dirty="0"/>
                <a:t>30/30</a:t>
              </a:r>
            </a:p>
          </p:txBody>
        </p:sp>
      </p:grpSp>
    </p:spTree>
    <p:extLst>
      <p:ext uri="{BB962C8B-B14F-4D97-AF65-F5344CB8AC3E}">
        <p14:creationId xmlns:p14="http://schemas.microsoft.com/office/powerpoint/2010/main" val="3164401317"/>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8" fill="hold" grpId="0" nodeType="clickEffect">
                                  <p:stCondLst>
                                    <p:cond delay="0"/>
                                  </p:stCondLst>
                                  <p:childTnLst>
                                    <p:anim calcmode="lin" valueType="num">
                                      <p:cBhvr additive="base">
                                        <p:cTn id="6" dur="500"/>
                                        <p:tgtEl>
                                          <p:spTgt spid="2"/>
                                        </p:tgtEl>
                                        <p:attrNameLst>
                                          <p:attrName>ppt_x</p:attrName>
                                        </p:attrNameLst>
                                      </p:cBhvr>
                                      <p:tavLst>
                                        <p:tav tm="0">
                                          <p:val>
                                            <p:strVal val="#ppt_x"/>
                                          </p:val>
                                        </p:tav>
                                        <p:tav tm="100000">
                                          <p:val>
                                            <p:strVal val="#ppt_x-#ppt_w*1.125000"/>
                                          </p:val>
                                        </p:tav>
                                      </p:tavLst>
                                    </p:anim>
                                    <p:animEffect transition="out" filter="wipe(left)">
                                      <p:cBhvr>
                                        <p:cTn id="7" dur="500"/>
                                        <p:tgtEl>
                                          <p:spTgt spid="2"/>
                                        </p:tgtEl>
                                      </p:cBhvr>
                                    </p:animEffect>
                                    <p:set>
                                      <p:cBhvr>
                                        <p:cTn id="8" dur="1" fill="hold">
                                          <p:stCondLst>
                                            <p:cond delay="499"/>
                                          </p:stCondLst>
                                        </p:cTn>
                                        <p:tgtEl>
                                          <p:spTgt spid="2"/>
                                        </p:tgtEl>
                                        <p:attrNameLst>
                                          <p:attrName>style.visibility</p:attrName>
                                        </p:attrNameLst>
                                      </p:cBhvr>
                                      <p:to>
                                        <p:strVal val="hidden"/>
                                      </p:to>
                                    </p:set>
                                  </p:childTnLst>
                                </p:cTn>
                              </p:par>
                              <p:par>
                                <p:cTn id="9" presetID="12" presetClass="exit" presetSubtype="8" fill="hold" grpId="0" nodeType="withEffect">
                                  <p:stCondLst>
                                    <p:cond delay="0"/>
                                  </p:stCondLst>
                                  <p:childTnLst>
                                    <p:anim calcmode="lin" valueType="num">
                                      <p:cBhvr additive="base">
                                        <p:cTn id="10" dur="500"/>
                                        <p:tgtEl>
                                          <p:spTgt spid="3"/>
                                        </p:tgtEl>
                                        <p:attrNameLst>
                                          <p:attrName>ppt_x</p:attrName>
                                        </p:attrNameLst>
                                      </p:cBhvr>
                                      <p:tavLst>
                                        <p:tav tm="0">
                                          <p:val>
                                            <p:strVal val="#ppt_x"/>
                                          </p:val>
                                        </p:tav>
                                        <p:tav tm="100000">
                                          <p:val>
                                            <p:strVal val="#ppt_x-#ppt_w*1.125000"/>
                                          </p:val>
                                        </p:tav>
                                      </p:tavLst>
                                    </p:anim>
                                    <p:animEffect transition="out" filter="wipe(left)">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55593-9298-6FB6-8B46-EC988C9A78F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4B569C7-7821-4EF0-F687-5828DD10957A}"/>
              </a:ext>
            </a:extLst>
          </p:cNvPr>
          <p:cNvSpPr>
            <a:spLocks noGrp="1"/>
          </p:cNvSpPr>
          <p:nvPr>
            <p:ph type="title"/>
          </p:nvPr>
        </p:nvSpPr>
        <p:spPr>
          <a:xfrm>
            <a:off x="437321" y="5186944"/>
            <a:ext cx="4866199" cy="1325563"/>
          </a:xfrm>
        </p:spPr>
        <p:txBody>
          <a:bodyPr>
            <a:noAutofit/>
          </a:bodyPr>
          <a:lstStyle/>
          <a:p>
            <a:pPr>
              <a:lnSpc>
                <a:spcPct val="70000"/>
              </a:lnSpc>
            </a:pPr>
            <a:r>
              <a:rPr lang="en-GB" sz="5600" dirty="0"/>
              <a:t>NSGA-II Vince.</a:t>
            </a:r>
          </a:p>
        </p:txBody>
      </p:sp>
      <p:pic>
        <p:nvPicPr>
          <p:cNvPr id="27" name="Picture 26" descr="A purple monster with sharp teeth&#10;&#10;Description automatically generated">
            <a:extLst>
              <a:ext uri="{FF2B5EF4-FFF2-40B4-BE49-F238E27FC236}">
                <a16:creationId xmlns:a16="http://schemas.microsoft.com/office/drawing/2014/main" id="{D22C48DC-9DC1-0D06-BB14-FABF464784CE}"/>
              </a:ext>
            </a:extLst>
          </p:cNvPr>
          <p:cNvPicPr>
            <a:picLocks noChangeAspect="1"/>
          </p:cNvPicPr>
          <p:nvPr/>
        </p:nvPicPr>
        <p:blipFill>
          <a:blip r:embed="rId3"/>
          <a:stretch>
            <a:fillRect/>
          </a:stretch>
        </p:blipFill>
        <p:spPr>
          <a:xfrm>
            <a:off x="2147750" y="2013338"/>
            <a:ext cx="3258554" cy="3258554"/>
          </a:xfrm>
          <a:prstGeom prst="rect">
            <a:avLst/>
          </a:prstGeom>
        </p:spPr>
      </p:pic>
      <p:pic>
        <p:nvPicPr>
          <p:cNvPr id="29" name="Picture 28" descr="A pixel art of a purple monster&#10;&#10;Description automatically generated">
            <a:extLst>
              <a:ext uri="{FF2B5EF4-FFF2-40B4-BE49-F238E27FC236}">
                <a16:creationId xmlns:a16="http://schemas.microsoft.com/office/drawing/2014/main" id="{DFD30352-4D6F-2277-BCF4-8193D742C89C}"/>
              </a:ext>
            </a:extLst>
          </p:cNvPr>
          <p:cNvPicPr>
            <a:picLocks noChangeAspect="1"/>
          </p:cNvPicPr>
          <p:nvPr/>
        </p:nvPicPr>
        <p:blipFill>
          <a:blip r:embed="rId4"/>
          <a:stretch>
            <a:fillRect/>
          </a:stretch>
        </p:blipFill>
        <p:spPr>
          <a:xfrm>
            <a:off x="6889889" y="49360"/>
            <a:ext cx="3258554" cy="3258554"/>
          </a:xfrm>
          <a:prstGeom prst="rect">
            <a:avLst/>
          </a:prstGeom>
        </p:spPr>
      </p:pic>
      <p:grpSp>
        <p:nvGrpSpPr>
          <p:cNvPr id="43" name="Group 42">
            <a:extLst>
              <a:ext uri="{FF2B5EF4-FFF2-40B4-BE49-F238E27FC236}">
                <a16:creationId xmlns:a16="http://schemas.microsoft.com/office/drawing/2014/main" id="{E4EE42B1-C087-64FC-00E9-503E65C8832C}"/>
              </a:ext>
            </a:extLst>
          </p:cNvPr>
          <p:cNvGrpSpPr/>
          <p:nvPr/>
        </p:nvGrpSpPr>
        <p:grpSpPr>
          <a:xfrm>
            <a:off x="673076" y="692419"/>
            <a:ext cx="4826049" cy="1400700"/>
            <a:chOff x="673076" y="692419"/>
            <a:chExt cx="4826049" cy="1400700"/>
          </a:xfrm>
        </p:grpSpPr>
        <p:pic>
          <p:nvPicPr>
            <p:cNvPr id="12" name="Picture 11" descr="A screen shot of a video game&#10;&#10;Description automatically generated">
              <a:extLst>
                <a:ext uri="{FF2B5EF4-FFF2-40B4-BE49-F238E27FC236}">
                  <a16:creationId xmlns:a16="http://schemas.microsoft.com/office/drawing/2014/main" id="{070D18A3-30CC-1F06-284C-EA9737307FE6}"/>
                </a:ext>
              </a:extLst>
            </p:cNvPr>
            <p:cNvPicPr>
              <a:picLocks noChangeAspect="1"/>
            </p:cNvPicPr>
            <p:nvPr/>
          </p:nvPicPr>
          <p:blipFill>
            <a:blip r:embed="rId5"/>
            <a:stretch>
              <a:fillRect/>
            </a:stretch>
          </p:blipFill>
          <p:spPr>
            <a:xfrm>
              <a:off x="673076" y="692419"/>
              <a:ext cx="4826049" cy="1400700"/>
            </a:xfrm>
            <a:prstGeom prst="rect">
              <a:avLst/>
            </a:prstGeom>
          </p:spPr>
        </p:pic>
        <p:sp>
          <p:nvSpPr>
            <p:cNvPr id="40" name="Text Placeholder 9">
              <a:extLst>
                <a:ext uri="{FF2B5EF4-FFF2-40B4-BE49-F238E27FC236}">
                  <a16:creationId xmlns:a16="http://schemas.microsoft.com/office/drawing/2014/main" id="{E45651D3-AE08-97AB-8451-C7F38C8B1308}"/>
                </a:ext>
              </a:extLst>
            </p:cNvPr>
            <p:cNvSpPr txBox="1">
              <a:spLocks/>
            </p:cNvSpPr>
            <p:nvPr/>
          </p:nvSpPr>
          <p:spPr>
            <a:xfrm>
              <a:off x="898953" y="708632"/>
              <a:ext cx="3080364" cy="7017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SPEA2</a:t>
              </a:r>
            </a:p>
          </p:txBody>
        </p:sp>
        <p:sp>
          <p:nvSpPr>
            <p:cNvPr id="41" name="Text Placeholder 10">
              <a:extLst>
                <a:ext uri="{FF2B5EF4-FFF2-40B4-BE49-F238E27FC236}">
                  <a16:creationId xmlns:a16="http://schemas.microsoft.com/office/drawing/2014/main" id="{02F8DF0A-BC27-F6DF-8F53-F59C969B8019}"/>
                </a:ext>
              </a:extLst>
            </p:cNvPr>
            <p:cNvSpPr txBox="1">
              <a:spLocks/>
            </p:cNvSpPr>
            <p:nvPr/>
          </p:nvSpPr>
          <p:spPr>
            <a:xfrm>
              <a:off x="4551153" y="708632"/>
              <a:ext cx="457933" cy="7017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3</a:t>
              </a:r>
              <a:endParaRPr lang="en-GB" dirty="0"/>
            </a:p>
          </p:txBody>
        </p:sp>
      </p:grpSp>
      <p:grpSp>
        <p:nvGrpSpPr>
          <p:cNvPr id="2" name="Group 41">
            <a:extLst>
              <a:ext uri="{FF2B5EF4-FFF2-40B4-BE49-F238E27FC236}">
                <a16:creationId xmlns:a16="http://schemas.microsoft.com/office/drawing/2014/main" id="{36AB37D6-A9B7-67B5-0617-5F05E520D05B}"/>
              </a:ext>
            </a:extLst>
          </p:cNvPr>
          <p:cNvGrpSpPr/>
          <p:nvPr/>
        </p:nvGrpSpPr>
        <p:grpSpPr>
          <a:xfrm>
            <a:off x="6529339" y="2985488"/>
            <a:ext cx="4826049" cy="1727403"/>
            <a:chOff x="6529339" y="2985488"/>
            <a:chExt cx="4826049" cy="1727403"/>
          </a:xfrm>
        </p:grpSpPr>
        <p:pic>
          <p:nvPicPr>
            <p:cNvPr id="3" name="Picture 12" descr="A screen shot of a video game&#10;&#10;Description automatically generated">
              <a:extLst>
                <a:ext uri="{FF2B5EF4-FFF2-40B4-BE49-F238E27FC236}">
                  <a16:creationId xmlns:a16="http://schemas.microsoft.com/office/drawing/2014/main" id="{CF9E020A-3CF4-D333-90A5-73AF4DCB1CC6}"/>
                </a:ext>
              </a:extLst>
            </p:cNvPr>
            <p:cNvPicPr>
              <a:picLocks noChangeAspect="1"/>
            </p:cNvPicPr>
            <p:nvPr/>
          </p:nvPicPr>
          <p:blipFill>
            <a:blip r:embed="rId6"/>
            <a:stretch>
              <a:fillRect/>
            </a:stretch>
          </p:blipFill>
          <p:spPr>
            <a:xfrm>
              <a:off x="6529339" y="2993849"/>
              <a:ext cx="4826049" cy="1719042"/>
            </a:xfrm>
            <a:prstGeom prst="rect">
              <a:avLst/>
            </a:prstGeom>
          </p:spPr>
        </p:pic>
        <p:grpSp>
          <p:nvGrpSpPr>
            <p:cNvPr id="5" name="Group 32">
              <a:extLst>
                <a:ext uri="{FF2B5EF4-FFF2-40B4-BE49-F238E27FC236}">
                  <a16:creationId xmlns:a16="http://schemas.microsoft.com/office/drawing/2014/main" id="{D933BE24-FAFF-2B82-E653-6EDE9142D10F}"/>
                </a:ext>
              </a:extLst>
            </p:cNvPr>
            <p:cNvGrpSpPr/>
            <p:nvPr/>
          </p:nvGrpSpPr>
          <p:grpSpPr>
            <a:xfrm>
              <a:off x="8750299" y="3781782"/>
              <a:ext cx="2235202" cy="144084"/>
              <a:chOff x="8750299" y="3781782"/>
              <a:chExt cx="2235202" cy="144084"/>
            </a:xfrm>
          </p:grpSpPr>
          <p:sp>
            <p:nvSpPr>
              <p:cNvPr id="9" name="Rectangle 30">
                <a:extLst>
                  <a:ext uri="{FF2B5EF4-FFF2-40B4-BE49-F238E27FC236}">
                    <a16:creationId xmlns:a16="http://schemas.microsoft.com/office/drawing/2014/main" id="{44D5AC70-75CD-6884-FA4A-69FC72A0F3C7}"/>
                  </a:ext>
                </a:extLst>
              </p:cNvPr>
              <p:cNvSpPr/>
              <p:nvPr/>
            </p:nvSpPr>
            <p:spPr>
              <a:xfrm>
                <a:off x="8750300" y="3784600"/>
                <a:ext cx="2235201" cy="141266"/>
              </a:xfrm>
              <a:prstGeom prst="rect">
                <a:avLst/>
              </a:prstGeom>
              <a:solidFill>
                <a:srgbClr val="00FC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31">
                <a:extLst>
                  <a:ext uri="{FF2B5EF4-FFF2-40B4-BE49-F238E27FC236}">
                    <a16:creationId xmlns:a16="http://schemas.microsoft.com/office/drawing/2014/main" id="{0165E496-A96A-3FD5-C960-1236CFC4EB39}"/>
                  </a:ext>
                </a:extLst>
              </p:cNvPr>
              <p:cNvSpPr/>
              <p:nvPr/>
            </p:nvSpPr>
            <p:spPr>
              <a:xfrm>
                <a:off x="8750299" y="3781782"/>
                <a:ext cx="2235201" cy="41563"/>
              </a:xfrm>
              <a:prstGeom prst="rect">
                <a:avLst/>
              </a:prstGeom>
              <a:solidFill>
                <a:srgbClr val="04D3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Text Placeholder 1">
              <a:extLst>
                <a:ext uri="{FF2B5EF4-FFF2-40B4-BE49-F238E27FC236}">
                  <a16:creationId xmlns:a16="http://schemas.microsoft.com/office/drawing/2014/main" id="{27E6AC6A-EE71-3AD2-82D5-79E70404A0A4}"/>
                </a:ext>
              </a:extLst>
            </p:cNvPr>
            <p:cNvSpPr txBox="1">
              <a:spLocks/>
            </p:cNvSpPr>
            <p:nvPr/>
          </p:nvSpPr>
          <p:spPr>
            <a:xfrm>
              <a:off x="7168551" y="2985488"/>
              <a:ext cx="3080364" cy="7017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NSGA-II</a:t>
              </a:r>
            </a:p>
          </p:txBody>
        </p:sp>
        <p:sp>
          <p:nvSpPr>
            <p:cNvPr id="7" name="Text Placeholder 7">
              <a:extLst>
                <a:ext uri="{FF2B5EF4-FFF2-40B4-BE49-F238E27FC236}">
                  <a16:creationId xmlns:a16="http://schemas.microsoft.com/office/drawing/2014/main" id="{D25AD458-6929-9164-87D2-E442C097A119}"/>
                </a:ext>
              </a:extLst>
            </p:cNvPr>
            <p:cNvSpPr txBox="1">
              <a:spLocks/>
            </p:cNvSpPr>
            <p:nvPr/>
          </p:nvSpPr>
          <p:spPr>
            <a:xfrm>
              <a:off x="10668489" y="2985488"/>
              <a:ext cx="457933" cy="7017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6</a:t>
              </a:r>
              <a:endParaRPr lang="en-GB" dirty="0"/>
            </a:p>
          </p:txBody>
        </p:sp>
        <p:sp>
          <p:nvSpPr>
            <p:cNvPr id="8" name="Text Placeholder 8">
              <a:extLst>
                <a:ext uri="{FF2B5EF4-FFF2-40B4-BE49-F238E27FC236}">
                  <a16:creationId xmlns:a16="http://schemas.microsoft.com/office/drawing/2014/main" id="{0A1D914C-0FA8-38E6-6CE8-88E56F19369B}"/>
                </a:ext>
              </a:extLst>
            </p:cNvPr>
            <p:cNvSpPr txBox="1">
              <a:spLocks/>
            </p:cNvSpPr>
            <p:nvPr/>
          </p:nvSpPr>
          <p:spPr>
            <a:xfrm>
              <a:off x="9152627" y="3851254"/>
              <a:ext cx="1896158" cy="5909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GB" sz="4000" dirty="0"/>
                <a:t>30/30</a:t>
              </a:r>
            </a:p>
          </p:txBody>
        </p:sp>
      </p:grpSp>
    </p:spTree>
    <p:extLst>
      <p:ext uri="{BB962C8B-B14F-4D97-AF65-F5344CB8AC3E}">
        <p14:creationId xmlns:p14="http://schemas.microsoft.com/office/powerpoint/2010/main" val="365833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nodeType="clickEffect">
                                  <p:stCondLst>
                                    <p:cond delay="0"/>
                                  </p:stCondLst>
                                  <p:childTnLst>
                                    <p:animEffect transition="out" filter="wipe(up)">
                                      <p:cBhvr>
                                        <p:cTn id="6" dur="500"/>
                                        <p:tgtEl>
                                          <p:spTgt spid="29"/>
                                        </p:tgtEl>
                                      </p:cBhvr>
                                    </p:animEffect>
                                    <p:set>
                                      <p:cBhvr>
                                        <p:cTn id="7"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A6F393-81EB-79C7-CA26-4ECD0BF57B0A}"/>
              </a:ext>
            </a:extLst>
          </p:cNvPr>
          <p:cNvPicPr>
            <a:picLocks noChangeAspect="1"/>
          </p:cNvPicPr>
          <p:nvPr/>
        </p:nvPicPr>
        <p:blipFill rotWithShape="1">
          <a:blip r:embed="rId3">
            <a:alphaModFix amt="54000"/>
          </a:blip>
          <a:srcRect l="25754" r="29655" b="54588"/>
          <a:stretch/>
        </p:blipFill>
        <p:spPr>
          <a:xfrm>
            <a:off x="0" y="-5448300"/>
            <a:ext cx="12192000" cy="12306300"/>
          </a:xfrm>
          <a:prstGeom prst="rect">
            <a:avLst/>
          </a:prstGeom>
        </p:spPr>
      </p:pic>
    </p:spTree>
    <p:extLst>
      <p:ext uri="{BB962C8B-B14F-4D97-AF65-F5344CB8AC3E}">
        <p14:creationId xmlns:p14="http://schemas.microsoft.com/office/powerpoint/2010/main" val="2230597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testo, schermata, cartone animato, illustrazione&#10;&#10;Descrizione generata automaticamente">
            <a:extLst>
              <a:ext uri="{FF2B5EF4-FFF2-40B4-BE49-F238E27FC236}">
                <a16:creationId xmlns:a16="http://schemas.microsoft.com/office/drawing/2014/main" id="{032BC54A-CBC1-DD9C-4CE0-570A5069078B}"/>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7089" b="10604" l="4554" r="6804">
                        <a14:foregroundMark x1="5268" y1="10156" x2="5179" y2="10352"/>
                        <a14:foregroundMark x1="5357" y1="9961" x2="5268" y2="10156"/>
                        <a14:foregroundMark x1="6071" y1="10156" x2="6250" y2="10352"/>
                        <a14:foregroundMark x1="6607" y1="9766" x2="6607" y2="9375"/>
                        <a14:foregroundMark x1="6607" y1="8203" x2="6607" y2="7422"/>
                        <a14:foregroundMark x1="4821" y1="9570" x2="4821" y2="9375"/>
                        <a14:backgroundMark x1="6786" y1="10938" x2="6607" y2="10742"/>
                        <a14:backgroundMark x1="6786" y1="10156" x2="6786" y2="10156"/>
                        <a14:backgroundMark x1="6786" y1="7422" x2="6786" y2="7422"/>
                        <a14:backgroundMark x1="4464" y1="9180" x2="4464" y2="9180"/>
                        <a14:backgroundMark x1="5536" y1="10742" x2="5536" y2="10742"/>
                      </a14:backgroundRemoval>
                    </a14:imgEffect>
                  </a14:imgLayer>
                </a14:imgProps>
              </a:ext>
            </a:extLst>
          </a:blip>
          <a:srcRect l="4273" t="6650" r="92915" b="88957"/>
          <a:stretch/>
        </p:blipFill>
        <p:spPr>
          <a:xfrm>
            <a:off x="5967115" y="4270208"/>
            <a:ext cx="620677" cy="886682"/>
          </a:xfrm>
          <a:prstGeom prst="rect">
            <a:avLst/>
          </a:prstGeom>
        </p:spPr>
      </p:pic>
      <p:pic>
        <p:nvPicPr>
          <p:cNvPr id="7" name="Picture 6">
            <a:extLst>
              <a:ext uri="{FF2B5EF4-FFF2-40B4-BE49-F238E27FC236}">
                <a16:creationId xmlns:a16="http://schemas.microsoft.com/office/drawing/2014/main" id="{34A6F393-81EB-79C7-CA26-4ECD0BF57B0A}"/>
              </a:ext>
            </a:extLst>
          </p:cNvPr>
          <p:cNvPicPr>
            <a:picLocks noChangeAspect="1"/>
          </p:cNvPicPr>
          <p:nvPr/>
        </p:nvPicPr>
        <p:blipFill rotWithShape="1">
          <a:blip r:embed="rId5">
            <a:alphaModFix/>
          </a:blip>
          <a:srcRect l="25754" r="29655" b="54588"/>
          <a:stretch/>
        </p:blipFill>
        <p:spPr>
          <a:xfrm>
            <a:off x="0" y="1"/>
            <a:ext cx="12192000" cy="12306300"/>
          </a:xfrm>
          <a:prstGeom prst="rect">
            <a:avLst/>
          </a:prstGeom>
        </p:spPr>
      </p:pic>
    </p:spTree>
    <p:extLst>
      <p:ext uri="{BB962C8B-B14F-4D97-AF65-F5344CB8AC3E}">
        <p14:creationId xmlns:p14="http://schemas.microsoft.com/office/powerpoint/2010/main" val="2720443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A6F393-81EB-79C7-CA26-4ECD0BF57B0A}"/>
              </a:ext>
            </a:extLst>
          </p:cNvPr>
          <p:cNvPicPr>
            <a:picLocks noChangeAspect="1"/>
          </p:cNvPicPr>
          <p:nvPr/>
        </p:nvPicPr>
        <p:blipFill rotWithShape="1">
          <a:blip r:embed="rId3">
            <a:alphaModFix/>
          </a:blip>
          <a:srcRect l="25754" r="29655" b="54588"/>
          <a:stretch/>
        </p:blipFill>
        <p:spPr>
          <a:xfrm>
            <a:off x="0" y="1"/>
            <a:ext cx="12192000" cy="12306300"/>
          </a:xfrm>
          <a:prstGeom prst="rect">
            <a:avLst/>
          </a:prstGeom>
        </p:spPr>
      </p:pic>
      <p:pic>
        <p:nvPicPr>
          <p:cNvPr id="3" name="Immagine 2" descr="Immagine che contiene testo, schermata, cartone animato, illustrazione&#10;&#10;Descrizione generata automaticamente">
            <a:extLst>
              <a:ext uri="{FF2B5EF4-FFF2-40B4-BE49-F238E27FC236}">
                <a16:creationId xmlns:a16="http://schemas.microsoft.com/office/drawing/2014/main" id="{032BC54A-CBC1-DD9C-4CE0-570A5069078B}"/>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7089" b="10604" l="4554" r="6804">
                        <a14:foregroundMark x1="5268" y1="10156" x2="5179" y2="10352"/>
                        <a14:foregroundMark x1="5357" y1="9961" x2="5268" y2="10156"/>
                        <a14:foregroundMark x1="6071" y1="10156" x2="6250" y2="10352"/>
                        <a14:foregroundMark x1="6607" y1="9766" x2="6607" y2="9375"/>
                        <a14:foregroundMark x1="6607" y1="8203" x2="6607" y2="7422"/>
                        <a14:foregroundMark x1="4821" y1="9570" x2="4821" y2="9375"/>
                        <a14:backgroundMark x1="6786" y1="10938" x2="6607" y2="10742"/>
                        <a14:backgroundMark x1="6786" y1="10156" x2="6786" y2="10156"/>
                        <a14:backgroundMark x1="6786" y1="7422" x2="6786" y2="7422"/>
                        <a14:backgroundMark x1="4464" y1="9180" x2="4464" y2="9180"/>
                        <a14:backgroundMark x1="5536" y1="10742" x2="5536" y2="10742"/>
                      </a14:backgroundRemoval>
                    </a14:imgEffect>
                  </a14:imgLayer>
                </a14:imgProps>
              </a:ext>
            </a:extLst>
          </a:blip>
          <a:srcRect l="4273" t="6650" r="92915" b="88957"/>
          <a:stretch/>
        </p:blipFill>
        <p:spPr>
          <a:xfrm>
            <a:off x="6010284" y="5106503"/>
            <a:ext cx="620677" cy="886682"/>
          </a:xfrm>
          <a:prstGeom prst="rect">
            <a:avLst/>
          </a:prstGeom>
        </p:spPr>
      </p:pic>
      <p:pic>
        <p:nvPicPr>
          <p:cNvPr id="6" name="Immagine 5" descr="Immagine che contiene testo, schermata, cartone animato, illustrazione&#10;&#10;Descrizione generata automaticamente">
            <a:extLst>
              <a:ext uri="{FF2B5EF4-FFF2-40B4-BE49-F238E27FC236}">
                <a16:creationId xmlns:a16="http://schemas.microsoft.com/office/drawing/2014/main" id="{AF17C39B-48F4-1977-720F-0660A06FC2C8}"/>
              </a:ext>
            </a:extLst>
          </p:cNvPr>
          <p:cNvPicPr>
            <a:picLocks noChangeAspect="1"/>
          </p:cNvPicPr>
          <p:nvPr/>
        </p:nvPicPr>
        <p:blipFill rotWithShape="1">
          <a:blip r:embed="rId6">
            <a:alphaModFix amt="0"/>
            <a:extLst>
              <a:ext uri="{BEBA8EAE-BF5A-486C-A8C5-ECC9F3942E4B}">
                <a14:imgProps xmlns:a14="http://schemas.microsoft.com/office/drawing/2010/main">
                  <a14:imgLayer r:embed="rId5">
                    <a14:imgEffect>
                      <a14:backgroundRemoval t="26758" b="31250" l="18036" r="33929">
                        <a14:foregroundMark x1="18214" y1="28125" x2="18571" y2="28711"/>
                        <a14:foregroundMark x1="18929" y1="27930" x2="18214" y2="29688"/>
                        <a14:foregroundMark x1="21250" y1="28516" x2="21429" y2="29492"/>
                        <a14:foregroundMark x1="24107" y1="28516" x2="24286" y2="29688"/>
                        <a14:foregroundMark x1="27143" y1="28711" x2="27321" y2="29688"/>
                        <a14:foregroundMark x1="30536" y1="28516" x2="30357" y2="29492"/>
                        <a14:foregroundMark x1="29821" y1="30078" x2="29643" y2="30273"/>
                        <a14:foregroundMark x1="30893" y1="29492" x2="31071" y2="29688"/>
                        <a14:foregroundMark x1="33036" y1="28711" x2="33214" y2="29688"/>
                        <a14:foregroundMark x1="33750" y1="29297" x2="33929" y2="28516"/>
                      </a14:backgroundRemoval>
                    </a14:imgEffect>
                  </a14:imgLayer>
                </a14:imgProps>
              </a:ext>
            </a:extLst>
          </a:blip>
          <a:srcRect l="16971" t="26727" r="80050" b="68147"/>
          <a:stretch/>
        </p:blipFill>
        <p:spPr>
          <a:xfrm>
            <a:off x="6010284" y="5106503"/>
            <a:ext cx="619126" cy="973945"/>
          </a:xfrm>
          <a:prstGeom prst="rect">
            <a:avLst/>
          </a:prstGeom>
        </p:spPr>
      </p:pic>
    </p:spTree>
    <p:extLst>
      <p:ext uri="{BB962C8B-B14F-4D97-AF65-F5344CB8AC3E}">
        <p14:creationId xmlns:p14="http://schemas.microsoft.com/office/powerpoint/2010/main" val="1810086664"/>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A6F393-81EB-79C7-CA26-4ECD0BF57B0A}"/>
              </a:ext>
            </a:extLst>
          </p:cNvPr>
          <p:cNvPicPr>
            <a:picLocks noChangeAspect="1"/>
          </p:cNvPicPr>
          <p:nvPr/>
        </p:nvPicPr>
        <p:blipFill rotWithShape="1">
          <a:blip r:embed="rId3">
            <a:alphaModFix/>
          </a:blip>
          <a:srcRect l="25754" r="29655" b="54588"/>
          <a:stretch/>
        </p:blipFill>
        <p:spPr>
          <a:xfrm>
            <a:off x="0" y="1"/>
            <a:ext cx="12192000" cy="12306300"/>
          </a:xfrm>
          <a:prstGeom prst="rect">
            <a:avLst/>
          </a:prstGeom>
        </p:spPr>
      </p:pic>
      <p:pic>
        <p:nvPicPr>
          <p:cNvPr id="10" name="Immagine 9" descr="Immagine che contiene testo, schermata, cartone animato, illustrazione&#10;&#10;Descrizione generata automaticamente">
            <a:extLst>
              <a:ext uri="{FF2B5EF4-FFF2-40B4-BE49-F238E27FC236}">
                <a16:creationId xmlns:a16="http://schemas.microsoft.com/office/drawing/2014/main" id="{1A9D98B3-F4C2-9902-088D-6DAF10CC3BBF}"/>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6758" b="31250" l="18036" r="33929">
                        <a14:foregroundMark x1="18214" y1="28125" x2="18571" y2="28711"/>
                        <a14:foregroundMark x1="18929" y1="27930" x2="18214" y2="29688"/>
                        <a14:foregroundMark x1="21250" y1="28516" x2="21429" y2="29492"/>
                        <a14:foregroundMark x1="24107" y1="28516" x2="24286" y2="29688"/>
                        <a14:foregroundMark x1="27143" y1="28711" x2="27321" y2="29688"/>
                        <a14:foregroundMark x1="30536" y1="28516" x2="30357" y2="29492"/>
                        <a14:foregroundMark x1="29821" y1="30078" x2="29643" y2="30273"/>
                        <a14:foregroundMark x1="30893" y1="29492" x2="31071" y2="29688"/>
                        <a14:foregroundMark x1="33036" y1="28711" x2="33214" y2="29688"/>
                        <a14:foregroundMark x1="33750" y1="29297" x2="33929" y2="28516"/>
                      </a14:backgroundRemoval>
                    </a14:imgEffect>
                  </a14:imgLayer>
                </a14:imgProps>
              </a:ext>
            </a:extLst>
          </a:blip>
          <a:srcRect l="16971" t="26727" r="80050" b="68147"/>
          <a:stretch/>
        </p:blipFill>
        <p:spPr>
          <a:xfrm>
            <a:off x="5971578" y="5147568"/>
            <a:ext cx="619126" cy="973945"/>
          </a:xfrm>
          <a:prstGeom prst="rect">
            <a:avLst/>
          </a:prstGeom>
        </p:spPr>
      </p:pic>
      <p:pic>
        <p:nvPicPr>
          <p:cNvPr id="2" name="Immagine 1" descr="Immagine che contiene testo, schermata, cartone animato, illustrazione&#10;&#10;Descrizione generata automaticamente">
            <a:extLst>
              <a:ext uri="{FF2B5EF4-FFF2-40B4-BE49-F238E27FC236}">
                <a16:creationId xmlns:a16="http://schemas.microsoft.com/office/drawing/2014/main" id="{43865098-8864-51C8-6DC3-57BDD1364808}"/>
              </a:ext>
            </a:extLst>
          </p:cNvPr>
          <p:cNvPicPr>
            <a:picLocks noChangeAspect="1"/>
          </p:cNvPicPr>
          <p:nvPr/>
        </p:nvPicPr>
        <p:blipFill rotWithShape="1">
          <a:blip r:embed="rId4">
            <a:alphaModFix amt="0"/>
            <a:extLst>
              <a:ext uri="{BEBA8EAE-BF5A-486C-A8C5-ECC9F3942E4B}">
                <a14:imgProps xmlns:a14="http://schemas.microsoft.com/office/drawing/2010/main">
                  <a14:imgLayer r:embed="rId5">
                    <a14:imgEffect>
                      <a14:backgroundRemoval t="26758" b="31250" l="18036" r="33929">
                        <a14:foregroundMark x1="18214" y1="28125" x2="18571" y2="28711"/>
                        <a14:foregroundMark x1="18929" y1="27930" x2="18214" y2="29688"/>
                        <a14:foregroundMark x1="21250" y1="28516" x2="21429" y2="29492"/>
                        <a14:foregroundMark x1="24107" y1="28516" x2="24286" y2="29688"/>
                        <a14:foregroundMark x1="27143" y1="28711" x2="27321" y2="29688"/>
                        <a14:foregroundMark x1="30536" y1="28516" x2="30357" y2="29492"/>
                        <a14:foregroundMark x1="29821" y1="30078" x2="29643" y2="30273"/>
                        <a14:foregroundMark x1="30893" y1="29492" x2="31071" y2="29688"/>
                        <a14:foregroundMark x1="33036" y1="28711" x2="33214" y2="29688"/>
                        <a14:foregroundMark x1="33750" y1="29297" x2="33929" y2="28516"/>
                      </a14:backgroundRemoval>
                    </a14:imgEffect>
                  </a14:imgLayer>
                </a14:imgProps>
              </a:ext>
            </a:extLst>
          </a:blip>
          <a:srcRect l="19950" t="26727" r="77257" b="68147"/>
          <a:stretch/>
        </p:blipFill>
        <p:spPr>
          <a:xfrm>
            <a:off x="6010284" y="5147568"/>
            <a:ext cx="580420" cy="973945"/>
          </a:xfrm>
          <a:prstGeom prst="rect">
            <a:avLst/>
          </a:prstGeom>
        </p:spPr>
      </p:pic>
    </p:spTree>
    <p:extLst>
      <p:ext uri="{BB962C8B-B14F-4D97-AF65-F5344CB8AC3E}">
        <p14:creationId xmlns:p14="http://schemas.microsoft.com/office/powerpoint/2010/main" val="746228542"/>
      </p:ext>
    </p:extLst>
  </p:cSld>
  <p:clrMapOvr>
    <a:masterClrMapping/>
  </p:clrMapOvr>
  <mc:AlternateContent xmlns:mc="http://schemas.openxmlformats.org/markup-compatibility/2006" xmlns:p14="http://schemas.microsoft.com/office/powerpoint/2010/main">
    <mc:Choice Requires="p14">
      <p:transition p14:dur="100" advTm="0">
        <p:cut/>
      </p:transition>
    </mc:Choice>
    <mc:Fallback xmlns="">
      <p:transition advTm="0">
        <p:cu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A6F393-81EB-79C7-CA26-4ECD0BF57B0A}"/>
              </a:ext>
            </a:extLst>
          </p:cNvPr>
          <p:cNvPicPr>
            <a:picLocks noChangeAspect="1"/>
          </p:cNvPicPr>
          <p:nvPr/>
        </p:nvPicPr>
        <p:blipFill rotWithShape="1">
          <a:blip r:embed="rId3">
            <a:alphaModFix/>
          </a:blip>
          <a:srcRect l="25754" r="29655" b="54588"/>
          <a:stretch/>
        </p:blipFill>
        <p:spPr>
          <a:xfrm>
            <a:off x="0" y="1"/>
            <a:ext cx="12192000" cy="12306300"/>
          </a:xfrm>
          <a:prstGeom prst="rect">
            <a:avLst/>
          </a:prstGeom>
        </p:spPr>
      </p:pic>
      <p:pic>
        <p:nvPicPr>
          <p:cNvPr id="10" name="Immagine 9" descr="Immagine che contiene testo, schermata, cartone animato, illustrazione&#10;&#10;Descrizione generata automaticamente">
            <a:extLst>
              <a:ext uri="{FF2B5EF4-FFF2-40B4-BE49-F238E27FC236}">
                <a16:creationId xmlns:a16="http://schemas.microsoft.com/office/drawing/2014/main" id="{1A9D98B3-F4C2-9902-088D-6DAF10CC3BBF}"/>
              </a:ext>
            </a:extLst>
          </p:cNvPr>
          <p:cNvPicPr>
            <a:picLocks noChangeAspect="1"/>
          </p:cNvPicPr>
          <p:nvPr/>
        </p:nvPicPr>
        <p:blipFill rotWithShape="1">
          <a:blip r:embed="rId4">
            <a:alphaModFix amt="0"/>
            <a:extLst>
              <a:ext uri="{BEBA8EAE-BF5A-486C-A8C5-ECC9F3942E4B}">
                <a14:imgProps xmlns:a14="http://schemas.microsoft.com/office/drawing/2010/main">
                  <a14:imgLayer r:embed="rId5">
                    <a14:imgEffect>
                      <a14:backgroundRemoval t="26758" b="31250" l="18036" r="33929">
                        <a14:foregroundMark x1="18214" y1="28125" x2="18571" y2="28711"/>
                        <a14:foregroundMark x1="18929" y1="27930" x2="18214" y2="29688"/>
                        <a14:foregroundMark x1="21250" y1="28516" x2="21429" y2="29492"/>
                        <a14:foregroundMark x1="24107" y1="28516" x2="24286" y2="29688"/>
                        <a14:foregroundMark x1="27143" y1="28711" x2="27321" y2="29688"/>
                        <a14:foregroundMark x1="30536" y1="28516" x2="30357" y2="29492"/>
                        <a14:foregroundMark x1="29821" y1="30078" x2="29643" y2="30273"/>
                        <a14:foregroundMark x1="30893" y1="29492" x2="31071" y2="29688"/>
                        <a14:foregroundMark x1="33036" y1="28711" x2="33214" y2="29688"/>
                        <a14:foregroundMark x1="33750" y1="29297" x2="33929" y2="28516"/>
                      </a14:backgroundRemoval>
                    </a14:imgEffect>
                  </a14:imgLayer>
                </a14:imgProps>
              </a:ext>
            </a:extLst>
          </a:blip>
          <a:srcRect l="16971" t="26727" r="80050" b="68147"/>
          <a:stretch/>
        </p:blipFill>
        <p:spPr>
          <a:xfrm>
            <a:off x="5971578" y="5147568"/>
            <a:ext cx="619126" cy="973945"/>
          </a:xfrm>
          <a:prstGeom prst="rect">
            <a:avLst/>
          </a:prstGeom>
        </p:spPr>
      </p:pic>
      <p:pic>
        <p:nvPicPr>
          <p:cNvPr id="3" name="Immagine 2" descr="Immagine che contiene testo, schermata, cartone animato, illustrazione&#10;&#10;Descrizione generata automaticamente">
            <a:extLst>
              <a:ext uri="{FF2B5EF4-FFF2-40B4-BE49-F238E27FC236}">
                <a16:creationId xmlns:a16="http://schemas.microsoft.com/office/drawing/2014/main" id="{0EBF98AB-F24B-904C-74C3-5875BA8F873C}"/>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6758" b="31250" l="18036" r="33929">
                        <a14:foregroundMark x1="18214" y1="28125" x2="18571" y2="28711"/>
                        <a14:foregroundMark x1="18929" y1="27930" x2="18214" y2="29688"/>
                        <a14:foregroundMark x1="21250" y1="28516" x2="21429" y2="29492"/>
                        <a14:foregroundMark x1="24107" y1="28516" x2="24286" y2="29688"/>
                        <a14:foregroundMark x1="27143" y1="28711" x2="27321" y2="29688"/>
                        <a14:foregroundMark x1="30536" y1="28516" x2="30357" y2="29492"/>
                        <a14:foregroundMark x1="29821" y1="30078" x2="29643" y2="30273"/>
                        <a14:foregroundMark x1="30893" y1="29492" x2="31071" y2="29688"/>
                        <a14:foregroundMark x1="33036" y1="28711" x2="33214" y2="29688"/>
                        <a14:foregroundMark x1="33750" y1="29297" x2="33929" y2="28516"/>
                      </a14:backgroundRemoval>
                    </a14:imgEffect>
                  </a14:imgLayer>
                </a14:imgProps>
              </a:ext>
            </a:extLst>
          </a:blip>
          <a:srcRect l="19950" t="26727" r="77257" b="68147"/>
          <a:stretch/>
        </p:blipFill>
        <p:spPr>
          <a:xfrm>
            <a:off x="6010284" y="5147568"/>
            <a:ext cx="580420" cy="973945"/>
          </a:xfrm>
          <a:prstGeom prst="rect">
            <a:avLst/>
          </a:prstGeom>
        </p:spPr>
      </p:pic>
      <p:pic>
        <p:nvPicPr>
          <p:cNvPr id="4" name="Immagine 3" descr="Immagine che contiene testo, schermata, cartone animato, illustrazione&#10;&#10;Descrizione generata automaticamente">
            <a:extLst>
              <a:ext uri="{FF2B5EF4-FFF2-40B4-BE49-F238E27FC236}">
                <a16:creationId xmlns:a16="http://schemas.microsoft.com/office/drawing/2014/main" id="{C690E342-76E9-F9A9-E670-F8AAF0DFA8AE}"/>
              </a:ext>
            </a:extLst>
          </p:cNvPr>
          <p:cNvPicPr>
            <a:picLocks noChangeAspect="1"/>
          </p:cNvPicPr>
          <p:nvPr/>
        </p:nvPicPr>
        <p:blipFill rotWithShape="1">
          <a:blip r:embed="rId4">
            <a:alphaModFix amt="0"/>
            <a:extLst>
              <a:ext uri="{BEBA8EAE-BF5A-486C-A8C5-ECC9F3942E4B}">
                <a14:imgProps xmlns:a14="http://schemas.microsoft.com/office/drawing/2010/main">
                  <a14:imgLayer r:embed="rId5">
                    <a14:imgEffect>
                      <a14:backgroundRemoval t="26758" b="31250" l="18036" r="33929">
                        <a14:foregroundMark x1="18214" y1="28125" x2="18571" y2="28711"/>
                        <a14:foregroundMark x1="18929" y1="27930" x2="18214" y2="29688"/>
                        <a14:foregroundMark x1="21250" y1="28516" x2="21429" y2="29492"/>
                        <a14:foregroundMark x1="24107" y1="28516" x2="24286" y2="29688"/>
                        <a14:foregroundMark x1="27143" y1="28711" x2="27321" y2="29688"/>
                        <a14:foregroundMark x1="30536" y1="28516" x2="30357" y2="29492"/>
                        <a14:foregroundMark x1="29821" y1="30078" x2="29643" y2="30273"/>
                        <a14:foregroundMark x1="30893" y1="29492" x2="31071" y2="29688"/>
                        <a14:foregroundMark x1="33036" y1="28711" x2="33214" y2="29688"/>
                        <a14:foregroundMark x1="33750" y1="29297" x2="33929" y2="28516"/>
                      </a14:backgroundRemoval>
                    </a14:imgEffect>
                  </a14:imgLayer>
                </a14:imgProps>
              </a:ext>
            </a:extLst>
          </a:blip>
          <a:srcRect l="22930" t="26727" r="74277" b="68147"/>
          <a:stretch/>
        </p:blipFill>
        <p:spPr>
          <a:xfrm>
            <a:off x="6048990" y="5147567"/>
            <a:ext cx="580420" cy="973945"/>
          </a:xfrm>
          <a:prstGeom prst="rect">
            <a:avLst/>
          </a:prstGeom>
        </p:spPr>
      </p:pic>
    </p:spTree>
    <p:extLst>
      <p:ext uri="{BB962C8B-B14F-4D97-AF65-F5344CB8AC3E}">
        <p14:creationId xmlns:p14="http://schemas.microsoft.com/office/powerpoint/2010/main" val="3536240967"/>
      </p:ext>
    </p:extLst>
  </p:cSld>
  <p:clrMapOvr>
    <a:masterClrMapping/>
  </p:clrMapOvr>
  <mc:AlternateContent xmlns:mc="http://schemas.openxmlformats.org/markup-compatibility/2006" xmlns:p14="http://schemas.microsoft.com/office/powerpoint/2010/main">
    <mc:Choice Requires="p14">
      <p:transition p14:dur="100" advTm="0">
        <p:cut/>
      </p:transition>
    </mc:Choice>
    <mc:Fallback xmlns="">
      <p:transition advTm="0">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80B4C8-5FEA-16FC-0062-35067DCF2A7B}"/>
            </a:ext>
          </a:extLst>
        </p:cNvPr>
        <p:cNvGrpSpPr/>
        <p:nvPr/>
      </p:nvGrpSpPr>
      <p:grpSpPr>
        <a:xfrm>
          <a:off x="0" y="0"/>
          <a:ext cx="0" cy="0"/>
          <a:chOff x="0" y="0"/>
          <a:chExt cx="0" cy="0"/>
        </a:xfrm>
      </p:grpSpPr>
      <p:pic>
        <p:nvPicPr>
          <p:cNvPr id="6" name="Immagine 5" descr="Immagine che contiene testo, cartone animato, schermata, Animazione&#10;&#10;Descrizione generata automaticamente">
            <a:extLst>
              <a:ext uri="{FF2B5EF4-FFF2-40B4-BE49-F238E27FC236}">
                <a16:creationId xmlns:a16="http://schemas.microsoft.com/office/drawing/2014/main" id="{A03946DA-86A5-20AE-9A67-0FFE1ABD40DB}"/>
              </a:ext>
            </a:extLst>
          </p:cNvPr>
          <p:cNvPicPr>
            <a:picLocks noChangeAspect="1"/>
          </p:cNvPicPr>
          <p:nvPr/>
        </p:nvPicPr>
        <p:blipFill rotWithShape="1">
          <a:blip r:embed="rId3"/>
          <a:srcRect t="13241" b="28688"/>
          <a:stretch/>
        </p:blipFill>
        <p:spPr>
          <a:xfrm>
            <a:off x="295275" y="0"/>
            <a:ext cx="11734800" cy="4762500"/>
          </a:xfrm>
          <a:prstGeom prst="rect">
            <a:avLst/>
          </a:prstGeom>
        </p:spPr>
      </p:pic>
      <p:sp>
        <p:nvSpPr>
          <p:cNvPr id="2" name="Text Placeholder 1">
            <a:extLst>
              <a:ext uri="{FF2B5EF4-FFF2-40B4-BE49-F238E27FC236}">
                <a16:creationId xmlns:a16="http://schemas.microsoft.com/office/drawing/2014/main" id="{1EDB4448-F852-D4DD-7D3A-8497C3C44259}"/>
              </a:ext>
            </a:extLst>
          </p:cNvPr>
          <p:cNvSpPr>
            <a:spLocks noGrp="1"/>
          </p:cNvSpPr>
          <p:nvPr>
            <p:ph type="body" sz="quarter" idx="3"/>
          </p:nvPr>
        </p:nvSpPr>
        <p:spPr/>
        <p:txBody>
          <a:bodyPr/>
          <a:lstStyle/>
          <a:p>
            <a:r>
              <a:rPr lang="it-IT" sz="4000" dirty="0">
                <a:effectLst>
                  <a:outerShdw dist="63500" dir="2700000" algn="tl" rotWithShape="0">
                    <a:prstClr val="black">
                      <a:alpha val="15000"/>
                    </a:prstClr>
                  </a:outerShdw>
                </a:effectLst>
              </a:rPr>
              <a:t>Una delle principali sfide </a:t>
            </a:r>
            <a:r>
              <a:rPr lang="it-IT" sz="4000" dirty="0" err="1">
                <a:effectLst>
                  <a:outerShdw dist="63500" dir="2700000" algn="tl" rotWithShape="0">
                    <a:prstClr val="black">
                      <a:alpha val="15000"/>
                    </a:prstClr>
                  </a:outerShdw>
                </a:effectLst>
              </a:rPr>
              <a:t>e’</a:t>
            </a:r>
            <a:r>
              <a:rPr lang="it-IT" sz="4000" dirty="0">
                <a:effectLst>
                  <a:outerShdw dist="63500" dir="2700000" algn="tl" rotWithShape="0">
                    <a:prstClr val="black">
                      <a:alpha val="15000"/>
                    </a:prstClr>
                  </a:outerShdw>
                </a:effectLst>
              </a:rPr>
              <a:t> decidere quale approccio adottare per risolvere il problema. Due approcci comuni sono la ricerca locale e l'apprendimento.</a:t>
            </a:r>
            <a:endParaRPr lang="en-GB" sz="4000" dirty="0">
              <a:effectLst>
                <a:outerShdw dist="63500" dir="2700000" algn="tl" rotWithShape="0">
                  <a:prstClr val="black">
                    <a:alpha val="15000"/>
                  </a:prstClr>
                </a:outerShdw>
              </a:effectLst>
            </a:endParaRPr>
          </a:p>
        </p:txBody>
      </p:sp>
      <p:pic>
        <p:nvPicPr>
          <p:cNvPr id="10" name="Immagine 9" descr="Immagine che contiene cerchio, bianco e nero&#10;&#10;Descrizione generata automaticamente">
            <a:extLst>
              <a:ext uri="{FF2B5EF4-FFF2-40B4-BE49-F238E27FC236}">
                <a16:creationId xmlns:a16="http://schemas.microsoft.com/office/drawing/2014/main" id="{4085A926-DC66-FE16-AB42-8FFC1EEF412B}"/>
              </a:ext>
            </a:extLst>
          </p:cNvPr>
          <p:cNvPicPr>
            <a:picLocks noChangeAspect="1"/>
          </p:cNvPicPr>
          <p:nvPr/>
        </p:nvPicPr>
        <p:blipFill>
          <a:blip r:embed="rId4"/>
          <a:stretch>
            <a:fillRect/>
          </a:stretch>
        </p:blipFill>
        <p:spPr>
          <a:xfrm rot="16200000">
            <a:off x="4333875" y="309563"/>
            <a:ext cx="1828800" cy="1828800"/>
          </a:xfrm>
          <a:prstGeom prst="rect">
            <a:avLst/>
          </a:prstGeom>
        </p:spPr>
      </p:pic>
      <p:pic>
        <p:nvPicPr>
          <p:cNvPr id="12" name="Immagine 11">
            <a:extLst>
              <a:ext uri="{FF2B5EF4-FFF2-40B4-BE49-F238E27FC236}">
                <a16:creationId xmlns:a16="http://schemas.microsoft.com/office/drawing/2014/main" id="{5BE3A3BF-79E5-887F-8B59-05ABAC410AE1}"/>
              </a:ext>
            </a:extLst>
          </p:cNvPr>
          <p:cNvPicPr>
            <a:picLocks noChangeAspect="1"/>
          </p:cNvPicPr>
          <p:nvPr/>
        </p:nvPicPr>
        <p:blipFill>
          <a:blip r:embed="rId5"/>
          <a:srcRect/>
          <a:stretch/>
        </p:blipFill>
        <p:spPr>
          <a:xfrm>
            <a:off x="6569170" y="309563"/>
            <a:ext cx="1828800" cy="1828800"/>
          </a:xfrm>
          <a:prstGeom prst="rect">
            <a:avLst/>
          </a:prstGeom>
        </p:spPr>
      </p:pic>
    </p:spTree>
    <p:extLst>
      <p:ext uri="{BB962C8B-B14F-4D97-AF65-F5344CB8AC3E}">
        <p14:creationId xmlns:p14="http://schemas.microsoft.com/office/powerpoint/2010/main" val="17978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iterate type="lt">
                                    <p:tmPct val="5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3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A6F393-81EB-79C7-CA26-4ECD0BF57B0A}"/>
              </a:ext>
            </a:extLst>
          </p:cNvPr>
          <p:cNvPicPr>
            <a:picLocks noChangeAspect="1"/>
          </p:cNvPicPr>
          <p:nvPr/>
        </p:nvPicPr>
        <p:blipFill rotWithShape="1">
          <a:blip r:embed="rId3">
            <a:alphaModFix/>
          </a:blip>
          <a:srcRect l="25754" r="29655" b="54588"/>
          <a:stretch/>
        </p:blipFill>
        <p:spPr>
          <a:xfrm>
            <a:off x="0" y="1"/>
            <a:ext cx="12192000" cy="12306300"/>
          </a:xfrm>
          <a:prstGeom prst="rect">
            <a:avLst/>
          </a:prstGeom>
        </p:spPr>
      </p:pic>
      <p:pic>
        <p:nvPicPr>
          <p:cNvPr id="10" name="Immagine 9" descr="Immagine che contiene testo, schermata, cartone animato, illustrazione&#10;&#10;Descrizione generata automaticamente">
            <a:extLst>
              <a:ext uri="{FF2B5EF4-FFF2-40B4-BE49-F238E27FC236}">
                <a16:creationId xmlns:a16="http://schemas.microsoft.com/office/drawing/2014/main" id="{1A9D98B3-F4C2-9902-088D-6DAF10CC3BBF}"/>
              </a:ext>
            </a:extLst>
          </p:cNvPr>
          <p:cNvPicPr>
            <a:picLocks noChangeAspect="1"/>
          </p:cNvPicPr>
          <p:nvPr/>
        </p:nvPicPr>
        <p:blipFill rotWithShape="1">
          <a:blip r:embed="rId4">
            <a:alphaModFix amt="0"/>
            <a:extLst>
              <a:ext uri="{BEBA8EAE-BF5A-486C-A8C5-ECC9F3942E4B}">
                <a14:imgProps xmlns:a14="http://schemas.microsoft.com/office/drawing/2010/main">
                  <a14:imgLayer r:embed="rId5">
                    <a14:imgEffect>
                      <a14:backgroundRemoval t="26758" b="31250" l="18036" r="33929">
                        <a14:foregroundMark x1="18214" y1="28125" x2="18571" y2="28711"/>
                        <a14:foregroundMark x1="18929" y1="27930" x2="18214" y2="29688"/>
                        <a14:foregroundMark x1="21250" y1="28516" x2="21429" y2="29492"/>
                        <a14:foregroundMark x1="24107" y1="28516" x2="24286" y2="29688"/>
                        <a14:foregroundMark x1="27143" y1="28711" x2="27321" y2="29688"/>
                        <a14:foregroundMark x1="30536" y1="28516" x2="30357" y2="29492"/>
                        <a14:foregroundMark x1="29821" y1="30078" x2="29643" y2="30273"/>
                        <a14:foregroundMark x1="30893" y1="29492" x2="31071" y2="29688"/>
                        <a14:foregroundMark x1="33036" y1="28711" x2="33214" y2="29688"/>
                        <a14:foregroundMark x1="33750" y1="29297" x2="33929" y2="28516"/>
                      </a14:backgroundRemoval>
                    </a14:imgEffect>
                  </a14:imgLayer>
                </a14:imgProps>
              </a:ext>
            </a:extLst>
          </a:blip>
          <a:srcRect l="16971" t="26727" r="80050" b="68147"/>
          <a:stretch/>
        </p:blipFill>
        <p:spPr>
          <a:xfrm>
            <a:off x="5971578" y="5147568"/>
            <a:ext cx="619126" cy="973945"/>
          </a:xfrm>
          <a:prstGeom prst="rect">
            <a:avLst/>
          </a:prstGeom>
        </p:spPr>
      </p:pic>
      <p:pic>
        <p:nvPicPr>
          <p:cNvPr id="3" name="Immagine 2" descr="Immagine che contiene testo, schermata, cartone animato, illustrazione&#10;&#10;Descrizione generata automaticamente">
            <a:extLst>
              <a:ext uri="{FF2B5EF4-FFF2-40B4-BE49-F238E27FC236}">
                <a16:creationId xmlns:a16="http://schemas.microsoft.com/office/drawing/2014/main" id="{0EBF98AB-F24B-904C-74C3-5875BA8F873C}"/>
              </a:ext>
            </a:extLst>
          </p:cNvPr>
          <p:cNvPicPr>
            <a:picLocks noChangeAspect="1"/>
          </p:cNvPicPr>
          <p:nvPr/>
        </p:nvPicPr>
        <p:blipFill rotWithShape="1">
          <a:blip r:embed="rId4">
            <a:alphaModFix amt="0"/>
            <a:extLst>
              <a:ext uri="{BEBA8EAE-BF5A-486C-A8C5-ECC9F3942E4B}">
                <a14:imgProps xmlns:a14="http://schemas.microsoft.com/office/drawing/2010/main">
                  <a14:imgLayer r:embed="rId5">
                    <a14:imgEffect>
                      <a14:backgroundRemoval t="26758" b="31250" l="18036" r="33929">
                        <a14:foregroundMark x1="18214" y1="28125" x2="18571" y2="28711"/>
                        <a14:foregroundMark x1="18929" y1="27930" x2="18214" y2="29688"/>
                        <a14:foregroundMark x1="21250" y1="28516" x2="21429" y2="29492"/>
                        <a14:foregroundMark x1="24107" y1="28516" x2="24286" y2="29688"/>
                        <a14:foregroundMark x1="27143" y1="28711" x2="27321" y2="29688"/>
                        <a14:foregroundMark x1="30536" y1="28516" x2="30357" y2="29492"/>
                        <a14:foregroundMark x1="29821" y1="30078" x2="29643" y2="30273"/>
                        <a14:foregroundMark x1="30893" y1="29492" x2="31071" y2="29688"/>
                        <a14:foregroundMark x1="33036" y1="28711" x2="33214" y2="29688"/>
                        <a14:foregroundMark x1="33750" y1="29297" x2="33929" y2="28516"/>
                      </a14:backgroundRemoval>
                    </a14:imgEffect>
                  </a14:imgLayer>
                </a14:imgProps>
              </a:ext>
            </a:extLst>
          </a:blip>
          <a:srcRect l="19950" t="26727" r="77257" b="68147"/>
          <a:stretch/>
        </p:blipFill>
        <p:spPr>
          <a:xfrm>
            <a:off x="6010284" y="5147568"/>
            <a:ext cx="580420" cy="973945"/>
          </a:xfrm>
          <a:prstGeom prst="rect">
            <a:avLst/>
          </a:prstGeom>
        </p:spPr>
      </p:pic>
      <p:pic>
        <p:nvPicPr>
          <p:cNvPr id="2" name="Immagine 1" descr="Immagine che contiene testo, schermata, cartone animato, illustrazione&#10;&#10;Descrizione generata automaticamente">
            <a:extLst>
              <a:ext uri="{FF2B5EF4-FFF2-40B4-BE49-F238E27FC236}">
                <a16:creationId xmlns:a16="http://schemas.microsoft.com/office/drawing/2014/main" id="{C690E342-76E9-F9A9-E670-F8AAF0DFA8AE}"/>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6758" b="31250" l="18036" r="33929">
                        <a14:foregroundMark x1="18214" y1="28125" x2="18571" y2="28711"/>
                        <a14:foregroundMark x1="18929" y1="27930" x2="18214" y2="29688"/>
                        <a14:foregroundMark x1="21250" y1="28516" x2="21429" y2="29492"/>
                        <a14:foregroundMark x1="24107" y1="28516" x2="24286" y2="29688"/>
                        <a14:foregroundMark x1="27143" y1="28711" x2="27321" y2="29688"/>
                        <a14:foregroundMark x1="30536" y1="28516" x2="30357" y2="29492"/>
                        <a14:foregroundMark x1="29821" y1="30078" x2="29643" y2="30273"/>
                        <a14:foregroundMark x1="30893" y1="29492" x2="31071" y2="29688"/>
                        <a14:foregroundMark x1="33036" y1="28711" x2="33214" y2="29688"/>
                        <a14:foregroundMark x1="33750" y1="29297" x2="33929" y2="28516"/>
                      </a14:backgroundRemoval>
                    </a14:imgEffect>
                  </a14:imgLayer>
                </a14:imgProps>
              </a:ext>
            </a:extLst>
          </a:blip>
          <a:srcRect l="22930" t="26727" r="74277" b="68147"/>
          <a:stretch/>
        </p:blipFill>
        <p:spPr>
          <a:xfrm>
            <a:off x="6048990" y="5147567"/>
            <a:ext cx="580420" cy="973945"/>
          </a:xfrm>
          <a:prstGeom prst="rect">
            <a:avLst/>
          </a:prstGeom>
        </p:spPr>
      </p:pic>
      <p:pic>
        <p:nvPicPr>
          <p:cNvPr id="5" name="Immagine 4" descr="Immagine che contiene testo, schermata, cartone animato, illustrazione&#10;&#10;Descrizione generata automaticamente">
            <a:extLst>
              <a:ext uri="{FF2B5EF4-FFF2-40B4-BE49-F238E27FC236}">
                <a16:creationId xmlns:a16="http://schemas.microsoft.com/office/drawing/2014/main" id="{82543B85-14C6-4710-8FB6-5534CCF87CA7}"/>
              </a:ext>
            </a:extLst>
          </p:cNvPr>
          <p:cNvPicPr>
            <a:picLocks noChangeAspect="1"/>
          </p:cNvPicPr>
          <p:nvPr/>
        </p:nvPicPr>
        <p:blipFill rotWithShape="1">
          <a:blip r:embed="rId4">
            <a:alphaModFix amt="0"/>
            <a:extLst>
              <a:ext uri="{BEBA8EAE-BF5A-486C-A8C5-ECC9F3942E4B}">
                <a14:imgProps xmlns:a14="http://schemas.microsoft.com/office/drawing/2010/main">
                  <a14:imgLayer r:embed="rId5">
                    <a14:imgEffect>
                      <a14:backgroundRemoval t="26758" b="31250" l="18036" r="33929">
                        <a14:foregroundMark x1="18214" y1="28125" x2="18571" y2="28711"/>
                        <a14:foregroundMark x1="18929" y1="27930" x2="18214" y2="29688"/>
                        <a14:foregroundMark x1="21250" y1="28516" x2="21429" y2="29492"/>
                        <a14:foregroundMark x1="24107" y1="28516" x2="24286" y2="29688"/>
                        <a14:foregroundMark x1="27143" y1="28711" x2="27321" y2="29688"/>
                        <a14:foregroundMark x1="30536" y1="28516" x2="30357" y2="29492"/>
                        <a14:foregroundMark x1="29821" y1="30078" x2="29643" y2="30273"/>
                        <a14:foregroundMark x1="30893" y1="29492" x2="31071" y2="29688"/>
                        <a14:foregroundMark x1="33036" y1="28711" x2="33214" y2="29688"/>
                        <a14:foregroundMark x1="33750" y1="29297" x2="33929" y2="28516"/>
                      </a14:backgroundRemoval>
                    </a14:imgEffect>
                  </a14:imgLayer>
                </a14:imgProps>
              </a:ext>
            </a:extLst>
          </a:blip>
          <a:srcRect l="25723" t="26727" r="71484" b="68147"/>
          <a:stretch/>
        </p:blipFill>
        <p:spPr>
          <a:xfrm>
            <a:off x="6029637" y="5147566"/>
            <a:ext cx="580420" cy="973945"/>
          </a:xfrm>
          <a:prstGeom prst="rect">
            <a:avLst/>
          </a:prstGeom>
        </p:spPr>
      </p:pic>
    </p:spTree>
    <p:extLst>
      <p:ext uri="{BB962C8B-B14F-4D97-AF65-F5344CB8AC3E}">
        <p14:creationId xmlns:p14="http://schemas.microsoft.com/office/powerpoint/2010/main" val="3440697783"/>
      </p:ext>
    </p:extLst>
  </p:cSld>
  <p:clrMapOvr>
    <a:masterClrMapping/>
  </p:clrMapOvr>
  <mc:AlternateContent xmlns:mc="http://schemas.openxmlformats.org/markup-compatibility/2006" xmlns:p14="http://schemas.microsoft.com/office/powerpoint/2010/main">
    <mc:Choice Requires="p14">
      <p:transition p14:dur="100" advTm="0">
        <p:cut/>
      </p:transition>
    </mc:Choice>
    <mc:Fallback xmlns="">
      <p:transition advTm="0">
        <p:cu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A6F393-81EB-79C7-CA26-4ECD0BF57B0A}"/>
              </a:ext>
            </a:extLst>
          </p:cNvPr>
          <p:cNvPicPr>
            <a:picLocks noChangeAspect="1"/>
          </p:cNvPicPr>
          <p:nvPr/>
        </p:nvPicPr>
        <p:blipFill rotWithShape="1">
          <a:blip r:embed="rId3">
            <a:alphaModFix/>
          </a:blip>
          <a:srcRect l="25754" r="29655" b="54588"/>
          <a:stretch/>
        </p:blipFill>
        <p:spPr>
          <a:xfrm>
            <a:off x="0" y="1"/>
            <a:ext cx="12192000" cy="12306300"/>
          </a:xfrm>
          <a:prstGeom prst="rect">
            <a:avLst/>
          </a:prstGeom>
        </p:spPr>
      </p:pic>
      <p:pic>
        <p:nvPicPr>
          <p:cNvPr id="10" name="Immagine 9" descr="Immagine che contiene testo, schermata, cartone animato, illustrazione&#10;&#10;Descrizione generata automaticamente">
            <a:extLst>
              <a:ext uri="{FF2B5EF4-FFF2-40B4-BE49-F238E27FC236}">
                <a16:creationId xmlns:a16="http://schemas.microsoft.com/office/drawing/2014/main" id="{1A9D98B3-F4C2-9902-088D-6DAF10CC3BBF}"/>
              </a:ext>
            </a:extLst>
          </p:cNvPr>
          <p:cNvPicPr>
            <a:picLocks noChangeAspect="1"/>
          </p:cNvPicPr>
          <p:nvPr/>
        </p:nvPicPr>
        <p:blipFill rotWithShape="1">
          <a:blip r:embed="rId4">
            <a:alphaModFix amt="0"/>
            <a:extLst>
              <a:ext uri="{BEBA8EAE-BF5A-486C-A8C5-ECC9F3942E4B}">
                <a14:imgProps xmlns:a14="http://schemas.microsoft.com/office/drawing/2010/main">
                  <a14:imgLayer r:embed="rId5">
                    <a14:imgEffect>
                      <a14:backgroundRemoval t="26758" b="31250" l="18036" r="33929">
                        <a14:foregroundMark x1="18214" y1="28125" x2="18571" y2="28711"/>
                        <a14:foregroundMark x1="18929" y1="27930" x2="18214" y2="29688"/>
                        <a14:foregroundMark x1="21250" y1="28516" x2="21429" y2="29492"/>
                        <a14:foregroundMark x1="24107" y1="28516" x2="24286" y2="29688"/>
                        <a14:foregroundMark x1="27143" y1="28711" x2="27321" y2="29688"/>
                        <a14:foregroundMark x1="30536" y1="28516" x2="30357" y2="29492"/>
                        <a14:foregroundMark x1="29821" y1="30078" x2="29643" y2="30273"/>
                        <a14:foregroundMark x1="30893" y1="29492" x2="31071" y2="29688"/>
                        <a14:foregroundMark x1="33036" y1="28711" x2="33214" y2="29688"/>
                        <a14:foregroundMark x1="33750" y1="29297" x2="33929" y2="28516"/>
                      </a14:backgroundRemoval>
                    </a14:imgEffect>
                  </a14:imgLayer>
                </a14:imgProps>
              </a:ext>
            </a:extLst>
          </a:blip>
          <a:srcRect l="16971" t="26727" r="80050" b="68147"/>
          <a:stretch/>
        </p:blipFill>
        <p:spPr>
          <a:xfrm>
            <a:off x="5971578" y="5147568"/>
            <a:ext cx="619126" cy="973945"/>
          </a:xfrm>
          <a:prstGeom prst="rect">
            <a:avLst/>
          </a:prstGeom>
        </p:spPr>
      </p:pic>
      <p:pic>
        <p:nvPicPr>
          <p:cNvPr id="3" name="Immagine 2" descr="Immagine che contiene testo, schermata, cartone animato, illustrazione&#10;&#10;Descrizione generata automaticamente">
            <a:extLst>
              <a:ext uri="{FF2B5EF4-FFF2-40B4-BE49-F238E27FC236}">
                <a16:creationId xmlns:a16="http://schemas.microsoft.com/office/drawing/2014/main" id="{0EBF98AB-F24B-904C-74C3-5875BA8F873C}"/>
              </a:ext>
            </a:extLst>
          </p:cNvPr>
          <p:cNvPicPr>
            <a:picLocks noChangeAspect="1"/>
          </p:cNvPicPr>
          <p:nvPr/>
        </p:nvPicPr>
        <p:blipFill rotWithShape="1">
          <a:blip r:embed="rId4">
            <a:alphaModFix amt="0"/>
            <a:extLst>
              <a:ext uri="{BEBA8EAE-BF5A-486C-A8C5-ECC9F3942E4B}">
                <a14:imgProps xmlns:a14="http://schemas.microsoft.com/office/drawing/2010/main">
                  <a14:imgLayer r:embed="rId5">
                    <a14:imgEffect>
                      <a14:backgroundRemoval t="26758" b="31250" l="18036" r="33929">
                        <a14:foregroundMark x1="18214" y1="28125" x2="18571" y2="28711"/>
                        <a14:foregroundMark x1="18929" y1="27930" x2="18214" y2="29688"/>
                        <a14:foregroundMark x1="21250" y1="28516" x2="21429" y2="29492"/>
                        <a14:foregroundMark x1="24107" y1="28516" x2="24286" y2="29688"/>
                        <a14:foregroundMark x1="27143" y1="28711" x2="27321" y2="29688"/>
                        <a14:foregroundMark x1="30536" y1="28516" x2="30357" y2="29492"/>
                        <a14:foregroundMark x1="29821" y1="30078" x2="29643" y2="30273"/>
                        <a14:foregroundMark x1="30893" y1="29492" x2="31071" y2="29688"/>
                        <a14:foregroundMark x1="33036" y1="28711" x2="33214" y2="29688"/>
                        <a14:foregroundMark x1="33750" y1="29297" x2="33929" y2="28516"/>
                      </a14:backgroundRemoval>
                    </a14:imgEffect>
                  </a14:imgLayer>
                </a14:imgProps>
              </a:ext>
            </a:extLst>
          </a:blip>
          <a:srcRect l="19950" t="26727" r="77257" b="68147"/>
          <a:stretch/>
        </p:blipFill>
        <p:spPr>
          <a:xfrm>
            <a:off x="6010284" y="5147568"/>
            <a:ext cx="580420" cy="973945"/>
          </a:xfrm>
          <a:prstGeom prst="rect">
            <a:avLst/>
          </a:prstGeom>
        </p:spPr>
      </p:pic>
      <p:pic>
        <p:nvPicPr>
          <p:cNvPr id="2" name="Immagine 1" descr="Immagine che contiene testo, schermata, cartone animato, illustrazione&#10;&#10;Descrizione generata automaticamente">
            <a:extLst>
              <a:ext uri="{FF2B5EF4-FFF2-40B4-BE49-F238E27FC236}">
                <a16:creationId xmlns:a16="http://schemas.microsoft.com/office/drawing/2014/main" id="{C690E342-76E9-F9A9-E670-F8AAF0DFA8AE}"/>
              </a:ext>
            </a:extLst>
          </p:cNvPr>
          <p:cNvPicPr>
            <a:picLocks noChangeAspect="1"/>
          </p:cNvPicPr>
          <p:nvPr/>
        </p:nvPicPr>
        <p:blipFill rotWithShape="1">
          <a:blip r:embed="rId4">
            <a:alphaModFix amt="0"/>
            <a:extLst>
              <a:ext uri="{BEBA8EAE-BF5A-486C-A8C5-ECC9F3942E4B}">
                <a14:imgProps xmlns:a14="http://schemas.microsoft.com/office/drawing/2010/main">
                  <a14:imgLayer r:embed="rId5">
                    <a14:imgEffect>
                      <a14:backgroundRemoval t="26758" b="31250" l="18036" r="33929">
                        <a14:foregroundMark x1="18214" y1="28125" x2="18571" y2="28711"/>
                        <a14:foregroundMark x1="18929" y1="27930" x2="18214" y2="29688"/>
                        <a14:foregroundMark x1="21250" y1="28516" x2="21429" y2="29492"/>
                        <a14:foregroundMark x1="24107" y1="28516" x2="24286" y2="29688"/>
                        <a14:foregroundMark x1="27143" y1="28711" x2="27321" y2="29688"/>
                        <a14:foregroundMark x1="30536" y1="28516" x2="30357" y2="29492"/>
                        <a14:foregroundMark x1="29821" y1="30078" x2="29643" y2="30273"/>
                        <a14:foregroundMark x1="30893" y1="29492" x2="31071" y2="29688"/>
                        <a14:foregroundMark x1="33036" y1="28711" x2="33214" y2="29688"/>
                        <a14:foregroundMark x1="33750" y1="29297" x2="33929" y2="28516"/>
                      </a14:backgroundRemoval>
                    </a14:imgEffect>
                  </a14:imgLayer>
                </a14:imgProps>
              </a:ext>
            </a:extLst>
          </a:blip>
          <a:srcRect l="22930" t="26727" r="74277" b="68147"/>
          <a:stretch/>
        </p:blipFill>
        <p:spPr>
          <a:xfrm>
            <a:off x="6048990" y="5147567"/>
            <a:ext cx="580420" cy="973945"/>
          </a:xfrm>
          <a:prstGeom prst="rect">
            <a:avLst/>
          </a:prstGeom>
        </p:spPr>
      </p:pic>
      <p:pic>
        <p:nvPicPr>
          <p:cNvPr id="4" name="Immagine 3" descr="Immagine che contiene testo, schermata, cartone animato, illustrazione&#10;&#10;Descrizione generata automaticamente">
            <a:extLst>
              <a:ext uri="{FF2B5EF4-FFF2-40B4-BE49-F238E27FC236}">
                <a16:creationId xmlns:a16="http://schemas.microsoft.com/office/drawing/2014/main" id="{82543B85-14C6-4710-8FB6-5534CCF87CA7}"/>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6758" b="31250" l="18036" r="33929">
                        <a14:foregroundMark x1="18214" y1="28125" x2="18571" y2="28711"/>
                        <a14:foregroundMark x1="18929" y1="27930" x2="18214" y2="29688"/>
                        <a14:foregroundMark x1="21250" y1="28516" x2="21429" y2="29492"/>
                        <a14:foregroundMark x1="24107" y1="28516" x2="24286" y2="29688"/>
                        <a14:foregroundMark x1="27143" y1="28711" x2="27321" y2="29688"/>
                        <a14:foregroundMark x1="30536" y1="28516" x2="30357" y2="29492"/>
                        <a14:foregroundMark x1="29821" y1="30078" x2="29643" y2="30273"/>
                        <a14:foregroundMark x1="30893" y1="29492" x2="31071" y2="29688"/>
                        <a14:foregroundMark x1="33036" y1="28711" x2="33214" y2="29688"/>
                        <a14:foregroundMark x1="33750" y1="29297" x2="33929" y2="28516"/>
                      </a14:backgroundRemoval>
                    </a14:imgEffect>
                  </a14:imgLayer>
                </a14:imgProps>
              </a:ext>
            </a:extLst>
          </a:blip>
          <a:srcRect l="25723" t="26727" r="71484" b="68147"/>
          <a:stretch/>
        </p:blipFill>
        <p:spPr>
          <a:xfrm>
            <a:off x="6029637" y="5147566"/>
            <a:ext cx="580420" cy="973945"/>
          </a:xfrm>
          <a:prstGeom prst="rect">
            <a:avLst/>
          </a:prstGeom>
        </p:spPr>
      </p:pic>
      <p:pic>
        <p:nvPicPr>
          <p:cNvPr id="6" name="Immagine 5" descr="Immagine che contiene testo, schermata, cartone animato, illustrazione&#10;&#10;Descrizione generata automaticamente">
            <a:extLst>
              <a:ext uri="{FF2B5EF4-FFF2-40B4-BE49-F238E27FC236}">
                <a16:creationId xmlns:a16="http://schemas.microsoft.com/office/drawing/2014/main" id="{52572B9B-BE86-0727-3A3C-B869A6A4F8CE}"/>
              </a:ext>
            </a:extLst>
          </p:cNvPr>
          <p:cNvPicPr>
            <a:picLocks noChangeAspect="1"/>
          </p:cNvPicPr>
          <p:nvPr/>
        </p:nvPicPr>
        <p:blipFill rotWithShape="1">
          <a:blip r:embed="rId4">
            <a:alphaModFix amt="0"/>
            <a:extLst>
              <a:ext uri="{BEBA8EAE-BF5A-486C-A8C5-ECC9F3942E4B}">
                <a14:imgProps xmlns:a14="http://schemas.microsoft.com/office/drawing/2010/main">
                  <a14:imgLayer r:embed="rId5">
                    <a14:imgEffect>
                      <a14:backgroundRemoval t="26758" b="31250" l="18036" r="33929">
                        <a14:foregroundMark x1="18214" y1="28125" x2="18571" y2="28711"/>
                        <a14:foregroundMark x1="18929" y1="27930" x2="18214" y2="29688"/>
                        <a14:foregroundMark x1="21250" y1="28516" x2="21429" y2="29492"/>
                        <a14:foregroundMark x1="24107" y1="28516" x2="24286" y2="29688"/>
                        <a14:foregroundMark x1="27143" y1="28711" x2="27321" y2="29688"/>
                        <a14:foregroundMark x1="30536" y1="28516" x2="30357" y2="29492"/>
                        <a14:foregroundMark x1="29821" y1="30078" x2="29643" y2="30273"/>
                        <a14:foregroundMark x1="30893" y1="29492" x2="31071" y2="29688"/>
                        <a14:foregroundMark x1="33036" y1="28711" x2="33214" y2="29688"/>
                        <a14:foregroundMark x1="33750" y1="29297" x2="33929" y2="28516"/>
                      </a14:backgroundRemoval>
                    </a14:imgEffect>
                  </a14:imgLayer>
                </a14:imgProps>
              </a:ext>
            </a:extLst>
          </a:blip>
          <a:srcRect l="28515" t="26727" r="68573" b="68147"/>
          <a:stretch/>
        </p:blipFill>
        <p:spPr>
          <a:xfrm>
            <a:off x="6048990" y="5147566"/>
            <a:ext cx="605055" cy="973945"/>
          </a:xfrm>
          <a:prstGeom prst="rect">
            <a:avLst/>
          </a:prstGeom>
        </p:spPr>
      </p:pic>
    </p:spTree>
    <p:extLst>
      <p:ext uri="{BB962C8B-B14F-4D97-AF65-F5344CB8AC3E}">
        <p14:creationId xmlns:p14="http://schemas.microsoft.com/office/powerpoint/2010/main" val="3819941226"/>
      </p:ext>
    </p:extLst>
  </p:cSld>
  <p:clrMapOvr>
    <a:masterClrMapping/>
  </p:clrMapOvr>
  <mc:AlternateContent xmlns:mc="http://schemas.openxmlformats.org/markup-compatibility/2006" xmlns:p14="http://schemas.microsoft.com/office/powerpoint/2010/main">
    <mc:Choice Requires="p14">
      <p:transition p14:dur="100" advTm="0">
        <p:cut/>
      </p:transition>
    </mc:Choice>
    <mc:Fallback xmlns="">
      <p:transition advTm="0">
        <p:cu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F5F47960-AA70-2A3E-9CB0-C0AFF88946CA}"/>
              </a:ext>
            </a:extLst>
          </p:cNvPr>
          <p:cNvSpPr txBox="1"/>
          <p:nvPr/>
        </p:nvSpPr>
        <p:spPr>
          <a:xfrm>
            <a:off x="6131745" y="5414359"/>
            <a:ext cx="439544" cy="253916"/>
          </a:xfrm>
          <a:prstGeom prst="rect">
            <a:avLst/>
          </a:prstGeom>
          <a:noFill/>
        </p:spPr>
        <p:txBody>
          <a:bodyPr wrap="none" rtlCol="0">
            <a:spAutoFit/>
          </a:bodyPr>
          <a:lstStyle/>
          <a:p>
            <a:r>
              <a:rPr lang="it-IT" sz="1050" dirty="0">
                <a:solidFill>
                  <a:srgbClr val="FFFF00"/>
                </a:solidFill>
                <a:latin typeface="Pokemon Solid" panose="040B0500000000000000" pitchFamily="82" charset="2"/>
              </a:rPr>
              <a:t>Fine</a:t>
            </a:r>
          </a:p>
        </p:txBody>
      </p:sp>
      <p:pic>
        <p:nvPicPr>
          <p:cNvPr id="7" name="Picture 6">
            <a:extLst>
              <a:ext uri="{FF2B5EF4-FFF2-40B4-BE49-F238E27FC236}">
                <a16:creationId xmlns:a16="http://schemas.microsoft.com/office/drawing/2014/main" id="{34A6F393-81EB-79C7-CA26-4ECD0BF57B0A}"/>
              </a:ext>
            </a:extLst>
          </p:cNvPr>
          <p:cNvPicPr>
            <a:picLocks noChangeAspect="1"/>
          </p:cNvPicPr>
          <p:nvPr/>
        </p:nvPicPr>
        <p:blipFill rotWithShape="1">
          <a:blip r:embed="rId3">
            <a:alphaModFix/>
          </a:blip>
          <a:srcRect l="25754" r="29655" b="54588"/>
          <a:stretch/>
        </p:blipFill>
        <p:spPr>
          <a:xfrm>
            <a:off x="0" y="1"/>
            <a:ext cx="12192000" cy="12306300"/>
          </a:xfrm>
          <a:prstGeom prst="rect">
            <a:avLst/>
          </a:prstGeom>
        </p:spPr>
      </p:pic>
      <p:pic>
        <p:nvPicPr>
          <p:cNvPr id="10" name="Immagine 9" descr="Immagine che contiene testo, schermata, cartone animato, illustrazione&#10;&#10;Descrizione generata automaticamente">
            <a:extLst>
              <a:ext uri="{FF2B5EF4-FFF2-40B4-BE49-F238E27FC236}">
                <a16:creationId xmlns:a16="http://schemas.microsoft.com/office/drawing/2014/main" id="{1A9D98B3-F4C2-9902-088D-6DAF10CC3BBF}"/>
              </a:ext>
            </a:extLst>
          </p:cNvPr>
          <p:cNvPicPr>
            <a:picLocks noChangeAspect="1"/>
          </p:cNvPicPr>
          <p:nvPr/>
        </p:nvPicPr>
        <p:blipFill rotWithShape="1">
          <a:blip r:embed="rId4">
            <a:alphaModFix amt="0"/>
            <a:extLst>
              <a:ext uri="{BEBA8EAE-BF5A-486C-A8C5-ECC9F3942E4B}">
                <a14:imgProps xmlns:a14="http://schemas.microsoft.com/office/drawing/2010/main">
                  <a14:imgLayer r:embed="rId5">
                    <a14:imgEffect>
                      <a14:backgroundRemoval t="26758" b="31250" l="18036" r="33929">
                        <a14:foregroundMark x1="18214" y1="28125" x2="18571" y2="28711"/>
                        <a14:foregroundMark x1="18929" y1="27930" x2="18214" y2="29688"/>
                        <a14:foregroundMark x1="21250" y1="28516" x2="21429" y2="29492"/>
                        <a14:foregroundMark x1="24107" y1="28516" x2="24286" y2="29688"/>
                        <a14:foregroundMark x1="27143" y1="28711" x2="27321" y2="29688"/>
                        <a14:foregroundMark x1="30536" y1="28516" x2="30357" y2="29492"/>
                        <a14:foregroundMark x1="29821" y1="30078" x2="29643" y2="30273"/>
                        <a14:foregroundMark x1="30893" y1="29492" x2="31071" y2="29688"/>
                        <a14:foregroundMark x1="33036" y1="28711" x2="33214" y2="29688"/>
                        <a14:foregroundMark x1="33750" y1="29297" x2="33929" y2="28516"/>
                      </a14:backgroundRemoval>
                    </a14:imgEffect>
                  </a14:imgLayer>
                </a14:imgProps>
              </a:ext>
            </a:extLst>
          </a:blip>
          <a:srcRect l="16971" t="26727" r="80050" b="68147"/>
          <a:stretch/>
        </p:blipFill>
        <p:spPr>
          <a:xfrm>
            <a:off x="5971578" y="5147568"/>
            <a:ext cx="619126" cy="973945"/>
          </a:xfrm>
          <a:prstGeom prst="rect">
            <a:avLst/>
          </a:prstGeom>
        </p:spPr>
      </p:pic>
      <p:pic>
        <p:nvPicPr>
          <p:cNvPr id="3" name="Immagine 2" descr="Immagine che contiene testo, schermata, cartone animato, illustrazione&#10;&#10;Descrizione generata automaticamente">
            <a:extLst>
              <a:ext uri="{FF2B5EF4-FFF2-40B4-BE49-F238E27FC236}">
                <a16:creationId xmlns:a16="http://schemas.microsoft.com/office/drawing/2014/main" id="{0EBF98AB-F24B-904C-74C3-5875BA8F873C}"/>
              </a:ext>
            </a:extLst>
          </p:cNvPr>
          <p:cNvPicPr>
            <a:picLocks noChangeAspect="1"/>
          </p:cNvPicPr>
          <p:nvPr/>
        </p:nvPicPr>
        <p:blipFill rotWithShape="1">
          <a:blip r:embed="rId4">
            <a:alphaModFix amt="0"/>
            <a:extLst>
              <a:ext uri="{BEBA8EAE-BF5A-486C-A8C5-ECC9F3942E4B}">
                <a14:imgProps xmlns:a14="http://schemas.microsoft.com/office/drawing/2010/main">
                  <a14:imgLayer r:embed="rId5">
                    <a14:imgEffect>
                      <a14:backgroundRemoval t="26758" b="31250" l="18036" r="33929">
                        <a14:foregroundMark x1="18214" y1="28125" x2="18571" y2="28711"/>
                        <a14:foregroundMark x1="18929" y1="27930" x2="18214" y2="29688"/>
                        <a14:foregroundMark x1="21250" y1="28516" x2="21429" y2="29492"/>
                        <a14:foregroundMark x1="24107" y1="28516" x2="24286" y2="29688"/>
                        <a14:foregroundMark x1="27143" y1="28711" x2="27321" y2="29688"/>
                        <a14:foregroundMark x1="30536" y1="28516" x2="30357" y2="29492"/>
                        <a14:foregroundMark x1="29821" y1="30078" x2="29643" y2="30273"/>
                        <a14:foregroundMark x1="30893" y1="29492" x2="31071" y2="29688"/>
                        <a14:foregroundMark x1="33036" y1="28711" x2="33214" y2="29688"/>
                        <a14:foregroundMark x1="33750" y1="29297" x2="33929" y2="28516"/>
                      </a14:backgroundRemoval>
                    </a14:imgEffect>
                  </a14:imgLayer>
                </a14:imgProps>
              </a:ext>
            </a:extLst>
          </a:blip>
          <a:srcRect l="19950" t="26727" r="77257" b="68147"/>
          <a:stretch/>
        </p:blipFill>
        <p:spPr>
          <a:xfrm>
            <a:off x="6010284" y="5147568"/>
            <a:ext cx="580420" cy="973945"/>
          </a:xfrm>
          <a:prstGeom prst="rect">
            <a:avLst/>
          </a:prstGeom>
        </p:spPr>
      </p:pic>
      <p:pic>
        <p:nvPicPr>
          <p:cNvPr id="2" name="Immagine 1" descr="Immagine che contiene testo, schermata, cartone animato, illustrazione&#10;&#10;Descrizione generata automaticamente">
            <a:extLst>
              <a:ext uri="{FF2B5EF4-FFF2-40B4-BE49-F238E27FC236}">
                <a16:creationId xmlns:a16="http://schemas.microsoft.com/office/drawing/2014/main" id="{C690E342-76E9-F9A9-E670-F8AAF0DFA8AE}"/>
              </a:ext>
            </a:extLst>
          </p:cNvPr>
          <p:cNvPicPr>
            <a:picLocks noChangeAspect="1"/>
          </p:cNvPicPr>
          <p:nvPr/>
        </p:nvPicPr>
        <p:blipFill rotWithShape="1">
          <a:blip r:embed="rId4">
            <a:alphaModFix amt="0"/>
            <a:extLst>
              <a:ext uri="{BEBA8EAE-BF5A-486C-A8C5-ECC9F3942E4B}">
                <a14:imgProps xmlns:a14="http://schemas.microsoft.com/office/drawing/2010/main">
                  <a14:imgLayer r:embed="rId5">
                    <a14:imgEffect>
                      <a14:backgroundRemoval t="26758" b="31250" l="18036" r="33929">
                        <a14:foregroundMark x1="18214" y1="28125" x2="18571" y2="28711"/>
                        <a14:foregroundMark x1="18929" y1="27930" x2="18214" y2="29688"/>
                        <a14:foregroundMark x1="21250" y1="28516" x2="21429" y2="29492"/>
                        <a14:foregroundMark x1="24107" y1="28516" x2="24286" y2="29688"/>
                        <a14:foregroundMark x1="27143" y1="28711" x2="27321" y2="29688"/>
                        <a14:foregroundMark x1="30536" y1="28516" x2="30357" y2="29492"/>
                        <a14:foregroundMark x1="29821" y1="30078" x2="29643" y2="30273"/>
                        <a14:foregroundMark x1="30893" y1="29492" x2="31071" y2="29688"/>
                        <a14:foregroundMark x1="33036" y1="28711" x2="33214" y2="29688"/>
                        <a14:foregroundMark x1="33750" y1="29297" x2="33929" y2="28516"/>
                      </a14:backgroundRemoval>
                    </a14:imgEffect>
                  </a14:imgLayer>
                </a14:imgProps>
              </a:ext>
            </a:extLst>
          </a:blip>
          <a:srcRect l="22930" t="26727" r="74277" b="68147"/>
          <a:stretch/>
        </p:blipFill>
        <p:spPr>
          <a:xfrm>
            <a:off x="6048990" y="5147567"/>
            <a:ext cx="580420" cy="973945"/>
          </a:xfrm>
          <a:prstGeom prst="rect">
            <a:avLst/>
          </a:prstGeom>
        </p:spPr>
      </p:pic>
      <p:pic>
        <p:nvPicPr>
          <p:cNvPr id="4" name="Immagine 3" descr="Immagine che contiene testo, schermata, cartone animato, illustrazione&#10;&#10;Descrizione generata automaticamente">
            <a:extLst>
              <a:ext uri="{FF2B5EF4-FFF2-40B4-BE49-F238E27FC236}">
                <a16:creationId xmlns:a16="http://schemas.microsoft.com/office/drawing/2014/main" id="{82543B85-14C6-4710-8FB6-5534CCF87CA7}"/>
              </a:ext>
            </a:extLst>
          </p:cNvPr>
          <p:cNvPicPr>
            <a:picLocks noChangeAspect="1"/>
          </p:cNvPicPr>
          <p:nvPr/>
        </p:nvPicPr>
        <p:blipFill rotWithShape="1">
          <a:blip r:embed="rId4">
            <a:alphaModFix amt="0"/>
            <a:extLst>
              <a:ext uri="{BEBA8EAE-BF5A-486C-A8C5-ECC9F3942E4B}">
                <a14:imgProps xmlns:a14="http://schemas.microsoft.com/office/drawing/2010/main">
                  <a14:imgLayer r:embed="rId5">
                    <a14:imgEffect>
                      <a14:backgroundRemoval t="26758" b="31250" l="18036" r="33929">
                        <a14:foregroundMark x1="18214" y1="28125" x2="18571" y2="28711"/>
                        <a14:foregroundMark x1="18929" y1="27930" x2="18214" y2="29688"/>
                        <a14:foregroundMark x1="21250" y1="28516" x2="21429" y2="29492"/>
                        <a14:foregroundMark x1="24107" y1="28516" x2="24286" y2="29688"/>
                        <a14:foregroundMark x1="27143" y1="28711" x2="27321" y2="29688"/>
                        <a14:foregroundMark x1="30536" y1="28516" x2="30357" y2="29492"/>
                        <a14:foregroundMark x1="29821" y1="30078" x2="29643" y2="30273"/>
                        <a14:foregroundMark x1="30893" y1="29492" x2="31071" y2="29688"/>
                        <a14:foregroundMark x1="33036" y1="28711" x2="33214" y2="29688"/>
                        <a14:foregroundMark x1="33750" y1="29297" x2="33929" y2="28516"/>
                      </a14:backgroundRemoval>
                    </a14:imgEffect>
                  </a14:imgLayer>
                </a14:imgProps>
              </a:ext>
            </a:extLst>
          </a:blip>
          <a:srcRect l="25723" t="26727" r="71484" b="68147"/>
          <a:stretch/>
        </p:blipFill>
        <p:spPr>
          <a:xfrm>
            <a:off x="6029637" y="5147566"/>
            <a:ext cx="580420" cy="973945"/>
          </a:xfrm>
          <a:prstGeom prst="rect">
            <a:avLst/>
          </a:prstGeom>
        </p:spPr>
      </p:pic>
      <p:pic>
        <p:nvPicPr>
          <p:cNvPr id="5" name="Immagine 4" descr="Immagine che contiene testo, schermata, cartone animato, illustrazione&#10;&#10;Descrizione generata automaticamente">
            <a:extLst>
              <a:ext uri="{FF2B5EF4-FFF2-40B4-BE49-F238E27FC236}">
                <a16:creationId xmlns:a16="http://schemas.microsoft.com/office/drawing/2014/main" id="{52572B9B-BE86-0727-3A3C-B869A6A4F8CE}"/>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6758" b="31250" l="18036" r="33929">
                        <a14:foregroundMark x1="18214" y1="28125" x2="18571" y2="28711"/>
                        <a14:foregroundMark x1="18929" y1="27930" x2="18214" y2="29688"/>
                        <a14:foregroundMark x1="21250" y1="28516" x2="21429" y2="29492"/>
                        <a14:foregroundMark x1="24107" y1="28516" x2="24286" y2="29688"/>
                        <a14:foregroundMark x1="27143" y1="28711" x2="27321" y2="29688"/>
                        <a14:foregroundMark x1="30536" y1="28516" x2="30357" y2="29492"/>
                        <a14:foregroundMark x1="29821" y1="30078" x2="29643" y2="30273"/>
                        <a14:foregroundMark x1="30893" y1="29492" x2="31071" y2="29688"/>
                        <a14:foregroundMark x1="33036" y1="28711" x2="33214" y2="29688"/>
                        <a14:foregroundMark x1="33750" y1="29297" x2="33929" y2="28516"/>
                      </a14:backgroundRemoval>
                    </a14:imgEffect>
                  </a14:imgLayer>
                </a14:imgProps>
              </a:ext>
            </a:extLst>
          </a:blip>
          <a:srcRect l="28515" t="26727" r="68573" b="68147"/>
          <a:stretch/>
        </p:blipFill>
        <p:spPr>
          <a:xfrm>
            <a:off x="6048990" y="5147566"/>
            <a:ext cx="605055" cy="973945"/>
          </a:xfrm>
          <a:prstGeom prst="rect">
            <a:avLst/>
          </a:prstGeom>
        </p:spPr>
      </p:pic>
    </p:spTree>
    <p:extLst>
      <p:ext uri="{BB962C8B-B14F-4D97-AF65-F5344CB8AC3E}">
        <p14:creationId xmlns:p14="http://schemas.microsoft.com/office/powerpoint/2010/main" val="1032041045"/>
      </p:ext>
    </p:extLst>
  </p:cSld>
  <p:clrMapOvr>
    <a:masterClrMapping/>
  </p:clrMapOvr>
  <mc:AlternateContent xmlns:mc="http://schemas.openxmlformats.org/markup-compatibility/2006" xmlns:p14="http://schemas.microsoft.com/office/powerpoint/2010/main">
    <mc:Choice Requires="p14">
      <p:transition p14:dur="100" advTm="0">
        <p:cut/>
      </p:transition>
    </mc:Choice>
    <mc:Fallback xmlns="">
      <p:transition advTm="0">
        <p:cu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A6F393-81EB-79C7-CA26-4ECD0BF57B0A}"/>
              </a:ext>
            </a:extLst>
          </p:cNvPr>
          <p:cNvPicPr>
            <a:picLocks noChangeAspect="1"/>
          </p:cNvPicPr>
          <p:nvPr/>
        </p:nvPicPr>
        <p:blipFill rotWithShape="1">
          <a:blip r:embed="rId3">
            <a:alphaModFix/>
          </a:blip>
          <a:srcRect l="25754" r="29655" b="54588"/>
          <a:stretch/>
        </p:blipFill>
        <p:spPr>
          <a:xfrm>
            <a:off x="0" y="1"/>
            <a:ext cx="12192000" cy="12306300"/>
          </a:xfrm>
          <a:prstGeom prst="rect">
            <a:avLst/>
          </a:prstGeom>
        </p:spPr>
      </p:pic>
      <p:pic>
        <p:nvPicPr>
          <p:cNvPr id="10" name="Immagine 9" descr="Immagine che contiene testo, schermata, cartone animato, illustrazione&#10;&#10;Descrizione generata automaticamente">
            <a:extLst>
              <a:ext uri="{FF2B5EF4-FFF2-40B4-BE49-F238E27FC236}">
                <a16:creationId xmlns:a16="http://schemas.microsoft.com/office/drawing/2014/main" id="{1A9D98B3-F4C2-9902-088D-6DAF10CC3BBF}"/>
              </a:ext>
            </a:extLst>
          </p:cNvPr>
          <p:cNvPicPr>
            <a:picLocks noChangeAspect="1"/>
          </p:cNvPicPr>
          <p:nvPr/>
        </p:nvPicPr>
        <p:blipFill rotWithShape="1">
          <a:blip r:embed="rId4">
            <a:alphaModFix amt="0"/>
            <a:extLst>
              <a:ext uri="{BEBA8EAE-BF5A-486C-A8C5-ECC9F3942E4B}">
                <a14:imgProps xmlns:a14="http://schemas.microsoft.com/office/drawing/2010/main">
                  <a14:imgLayer r:embed="rId5">
                    <a14:imgEffect>
                      <a14:backgroundRemoval t="26758" b="31250" l="18036" r="33929">
                        <a14:foregroundMark x1="18214" y1="28125" x2="18571" y2="28711"/>
                        <a14:foregroundMark x1="18929" y1="27930" x2="18214" y2="29688"/>
                        <a14:foregroundMark x1="21250" y1="28516" x2="21429" y2="29492"/>
                        <a14:foregroundMark x1="24107" y1="28516" x2="24286" y2="29688"/>
                        <a14:foregroundMark x1="27143" y1="28711" x2="27321" y2="29688"/>
                        <a14:foregroundMark x1="30536" y1="28516" x2="30357" y2="29492"/>
                        <a14:foregroundMark x1="29821" y1="30078" x2="29643" y2="30273"/>
                        <a14:foregroundMark x1="30893" y1="29492" x2="31071" y2="29688"/>
                        <a14:foregroundMark x1="33036" y1="28711" x2="33214" y2="29688"/>
                        <a14:foregroundMark x1="33750" y1="29297" x2="33929" y2="28516"/>
                      </a14:backgroundRemoval>
                    </a14:imgEffect>
                  </a14:imgLayer>
                </a14:imgProps>
              </a:ext>
            </a:extLst>
          </a:blip>
          <a:srcRect l="16971" t="26727" r="80050" b="68147"/>
          <a:stretch/>
        </p:blipFill>
        <p:spPr>
          <a:xfrm>
            <a:off x="5971578" y="5147568"/>
            <a:ext cx="619126" cy="973945"/>
          </a:xfrm>
          <a:prstGeom prst="rect">
            <a:avLst/>
          </a:prstGeom>
        </p:spPr>
      </p:pic>
      <p:pic>
        <p:nvPicPr>
          <p:cNvPr id="3" name="Immagine 2" descr="Immagine che contiene testo, schermata, cartone animato, illustrazione&#10;&#10;Descrizione generata automaticamente">
            <a:extLst>
              <a:ext uri="{FF2B5EF4-FFF2-40B4-BE49-F238E27FC236}">
                <a16:creationId xmlns:a16="http://schemas.microsoft.com/office/drawing/2014/main" id="{0EBF98AB-F24B-904C-74C3-5875BA8F873C}"/>
              </a:ext>
            </a:extLst>
          </p:cNvPr>
          <p:cNvPicPr>
            <a:picLocks noChangeAspect="1"/>
          </p:cNvPicPr>
          <p:nvPr/>
        </p:nvPicPr>
        <p:blipFill rotWithShape="1">
          <a:blip r:embed="rId4">
            <a:alphaModFix amt="0"/>
            <a:extLst>
              <a:ext uri="{BEBA8EAE-BF5A-486C-A8C5-ECC9F3942E4B}">
                <a14:imgProps xmlns:a14="http://schemas.microsoft.com/office/drawing/2010/main">
                  <a14:imgLayer r:embed="rId5">
                    <a14:imgEffect>
                      <a14:backgroundRemoval t="26758" b="31250" l="18036" r="33929">
                        <a14:foregroundMark x1="18214" y1="28125" x2="18571" y2="28711"/>
                        <a14:foregroundMark x1="18929" y1="27930" x2="18214" y2="29688"/>
                        <a14:foregroundMark x1="21250" y1="28516" x2="21429" y2="29492"/>
                        <a14:foregroundMark x1="24107" y1="28516" x2="24286" y2="29688"/>
                        <a14:foregroundMark x1="27143" y1="28711" x2="27321" y2="29688"/>
                        <a14:foregroundMark x1="30536" y1="28516" x2="30357" y2="29492"/>
                        <a14:foregroundMark x1="29821" y1="30078" x2="29643" y2="30273"/>
                        <a14:foregroundMark x1="30893" y1="29492" x2="31071" y2="29688"/>
                        <a14:foregroundMark x1="33036" y1="28711" x2="33214" y2="29688"/>
                        <a14:foregroundMark x1="33750" y1="29297" x2="33929" y2="28516"/>
                      </a14:backgroundRemoval>
                    </a14:imgEffect>
                  </a14:imgLayer>
                </a14:imgProps>
              </a:ext>
            </a:extLst>
          </a:blip>
          <a:srcRect l="19950" t="26727" r="77257" b="68147"/>
          <a:stretch/>
        </p:blipFill>
        <p:spPr>
          <a:xfrm>
            <a:off x="6010284" y="5147568"/>
            <a:ext cx="580420" cy="973945"/>
          </a:xfrm>
          <a:prstGeom prst="rect">
            <a:avLst/>
          </a:prstGeom>
        </p:spPr>
      </p:pic>
      <p:pic>
        <p:nvPicPr>
          <p:cNvPr id="2" name="Immagine 1" descr="Immagine che contiene testo, schermata, cartone animato, illustrazione&#10;&#10;Descrizione generata automaticamente">
            <a:extLst>
              <a:ext uri="{FF2B5EF4-FFF2-40B4-BE49-F238E27FC236}">
                <a16:creationId xmlns:a16="http://schemas.microsoft.com/office/drawing/2014/main" id="{C690E342-76E9-F9A9-E670-F8AAF0DFA8AE}"/>
              </a:ext>
            </a:extLst>
          </p:cNvPr>
          <p:cNvPicPr>
            <a:picLocks noChangeAspect="1"/>
          </p:cNvPicPr>
          <p:nvPr/>
        </p:nvPicPr>
        <p:blipFill rotWithShape="1">
          <a:blip r:embed="rId4">
            <a:alphaModFix amt="0"/>
            <a:extLst>
              <a:ext uri="{BEBA8EAE-BF5A-486C-A8C5-ECC9F3942E4B}">
                <a14:imgProps xmlns:a14="http://schemas.microsoft.com/office/drawing/2010/main">
                  <a14:imgLayer r:embed="rId5">
                    <a14:imgEffect>
                      <a14:backgroundRemoval t="26758" b="31250" l="18036" r="33929">
                        <a14:foregroundMark x1="18214" y1="28125" x2="18571" y2="28711"/>
                        <a14:foregroundMark x1="18929" y1="27930" x2="18214" y2="29688"/>
                        <a14:foregroundMark x1="21250" y1="28516" x2="21429" y2="29492"/>
                        <a14:foregroundMark x1="24107" y1="28516" x2="24286" y2="29688"/>
                        <a14:foregroundMark x1="27143" y1="28711" x2="27321" y2="29688"/>
                        <a14:foregroundMark x1="30536" y1="28516" x2="30357" y2="29492"/>
                        <a14:foregroundMark x1="29821" y1="30078" x2="29643" y2="30273"/>
                        <a14:foregroundMark x1="30893" y1="29492" x2="31071" y2="29688"/>
                        <a14:foregroundMark x1="33036" y1="28711" x2="33214" y2="29688"/>
                        <a14:foregroundMark x1="33750" y1="29297" x2="33929" y2="28516"/>
                      </a14:backgroundRemoval>
                    </a14:imgEffect>
                  </a14:imgLayer>
                </a14:imgProps>
              </a:ext>
            </a:extLst>
          </a:blip>
          <a:srcRect l="22930" t="26727" r="74277" b="68147"/>
          <a:stretch/>
        </p:blipFill>
        <p:spPr>
          <a:xfrm>
            <a:off x="6048990" y="5147567"/>
            <a:ext cx="580420" cy="973945"/>
          </a:xfrm>
          <a:prstGeom prst="rect">
            <a:avLst/>
          </a:prstGeom>
        </p:spPr>
      </p:pic>
      <p:pic>
        <p:nvPicPr>
          <p:cNvPr id="4" name="Immagine 3" descr="Immagine che contiene testo, schermata, cartone animato, illustrazione&#10;&#10;Descrizione generata automaticamente">
            <a:extLst>
              <a:ext uri="{FF2B5EF4-FFF2-40B4-BE49-F238E27FC236}">
                <a16:creationId xmlns:a16="http://schemas.microsoft.com/office/drawing/2014/main" id="{82543B85-14C6-4710-8FB6-5534CCF87CA7}"/>
              </a:ext>
            </a:extLst>
          </p:cNvPr>
          <p:cNvPicPr>
            <a:picLocks noChangeAspect="1"/>
          </p:cNvPicPr>
          <p:nvPr/>
        </p:nvPicPr>
        <p:blipFill rotWithShape="1">
          <a:blip r:embed="rId4">
            <a:alphaModFix amt="0"/>
            <a:extLst>
              <a:ext uri="{BEBA8EAE-BF5A-486C-A8C5-ECC9F3942E4B}">
                <a14:imgProps xmlns:a14="http://schemas.microsoft.com/office/drawing/2010/main">
                  <a14:imgLayer r:embed="rId5">
                    <a14:imgEffect>
                      <a14:backgroundRemoval t="26758" b="31250" l="18036" r="33929">
                        <a14:foregroundMark x1="18214" y1="28125" x2="18571" y2="28711"/>
                        <a14:foregroundMark x1="18929" y1="27930" x2="18214" y2="29688"/>
                        <a14:foregroundMark x1="21250" y1="28516" x2="21429" y2="29492"/>
                        <a14:foregroundMark x1="24107" y1="28516" x2="24286" y2="29688"/>
                        <a14:foregroundMark x1="27143" y1="28711" x2="27321" y2="29688"/>
                        <a14:foregroundMark x1="30536" y1="28516" x2="30357" y2="29492"/>
                        <a14:foregroundMark x1="29821" y1="30078" x2="29643" y2="30273"/>
                        <a14:foregroundMark x1="30893" y1="29492" x2="31071" y2="29688"/>
                        <a14:foregroundMark x1="33036" y1="28711" x2="33214" y2="29688"/>
                        <a14:foregroundMark x1="33750" y1="29297" x2="33929" y2="28516"/>
                      </a14:backgroundRemoval>
                    </a14:imgEffect>
                  </a14:imgLayer>
                </a14:imgProps>
              </a:ext>
            </a:extLst>
          </a:blip>
          <a:srcRect l="25723" t="26727" r="71484" b="68147"/>
          <a:stretch/>
        </p:blipFill>
        <p:spPr>
          <a:xfrm>
            <a:off x="6029637" y="5147566"/>
            <a:ext cx="580420" cy="973945"/>
          </a:xfrm>
          <a:prstGeom prst="rect">
            <a:avLst/>
          </a:prstGeom>
        </p:spPr>
      </p:pic>
      <p:pic>
        <p:nvPicPr>
          <p:cNvPr id="5" name="Immagine 4" descr="Immagine che contiene testo, schermata, cartone animato, illustrazione&#10;&#10;Descrizione generata automaticamente">
            <a:extLst>
              <a:ext uri="{FF2B5EF4-FFF2-40B4-BE49-F238E27FC236}">
                <a16:creationId xmlns:a16="http://schemas.microsoft.com/office/drawing/2014/main" id="{52572B9B-BE86-0727-3A3C-B869A6A4F8CE}"/>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6758" b="31250" l="18036" r="33929">
                        <a14:foregroundMark x1="18214" y1="28125" x2="18571" y2="28711"/>
                        <a14:foregroundMark x1="18929" y1="27930" x2="18214" y2="29688"/>
                        <a14:foregroundMark x1="21250" y1="28516" x2="21429" y2="29492"/>
                        <a14:foregroundMark x1="24107" y1="28516" x2="24286" y2="29688"/>
                        <a14:foregroundMark x1="27143" y1="28711" x2="27321" y2="29688"/>
                        <a14:foregroundMark x1="30536" y1="28516" x2="30357" y2="29492"/>
                        <a14:foregroundMark x1="29821" y1="30078" x2="29643" y2="30273"/>
                        <a14:foregroundMark x1="30893" y1="29492" x2="31071" y2="29688"/>
                        <a14:foregroundMark x1="33036" y1="28711" x2="33214" y2="29688"/>
                        <a14:foregroundMark x1="33750" y1="29297" x2="33929" y2="28516"/>
                      </a14:backgroundRemoval>
                    </a14:imgEffect>
                  </a14:imgLayer>
                </a14:imgProps>
              </a:ext>
            </a:extLst>
          </a:blip>
          <a:srcRect l="28515" t="26727" r="68573" b="68147"/>
          <a:stretch/>
        </p:blipFill>
        <p:spPr>
          <a:xfrm>
            <a:off x="6048990" y="5147566"/>
            <a:ext cx="605055" cy="973945"/>
          </a:xfrm>
          <a:prstGeom prst="rect">
            <a:avLst/>
          </a:prstGeom>
        </p:spPr>
      </p:pic>
      <p:sp>
        <p:nvSpPr>
          <p:cNvPr id="8" name="CasellaDiTesto 7">
            <a:extLst>
              <a:ext uri="{FF2B5EF4-FFF2-40B4-BE49-F238E27FC236}">
                <a16:creationId xmlns:a16="http://schemas.microsoft.com/office/drawing/2014/main" id="{F5F47960-AA70-2A3E-9CB0-C0AFF88946CA}"/>
              </a:ext>
            </a:extLst>
          </p:cNvPr>
          <p:cNvSpPr txBox="1"/>
          <p:nvPr/>
        </p:nvSpPr>
        <p:spPr>
          <a:xfrm>
            <a:off x="5550128" y="2967335"/>
            <a:ext cx="1500732" cy="923330"/>
          </a:xfrm>
          <a:prstGeom prst="rect">
            <a:avLst/>
          </a:prstGeom>
          <a:noFill/>
          <a:ln w="19050">
            <a:noFill/>
          </a:ln>
        </p:spPr>
        <p:txBody>
          <a:bodyPr wrap="none" rtlCol="0">
            <a:spAutoFit/>
          </a:bodyPr>
          <a:lstStyle/>
          <a:p>
            <a:r>
              <a:rPr lang="it-IT" sz="5400" dirty="0">
                <a:ln w="38100">
                  <a:solidFill>
                    <a:schemeClr val="tx1"/>
                  </a:solidFill>
                </a:ln>
                <a:solidFill>
                  <a:srgbClr val="FFFF00"/>
                </a:solidFill>
                <a:latin typeface="Pokemon Solid" panose="040B0500000000000000" pitchFamily="82" charset="2"/>
              </a:rPr>
              <a:t>Fine</a:t>
            </a:r>
          </a:p>
        </p:txBody>
      </p:sp>
    </p:spTree>
    <p:extLst>
      <p:ext uri="{BB962C8B-B14F-4D97-AF65-F5344CB8AC3E}">
        <p14:creationId xmlns:p14="http://schemas.microsoft.com/office/powerpoint/2010/main" val="1900015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schermata, Cartoni animati, cartone animato, Software per videogiochi&#10;&#10;Descrizione generata automaticamente">
            <a:extLst>
              <a:ext uri="{FF2B5EF4-FFF2-40B4-BE49-F238E27FC236}">
                <a16:creationId xmlns:a16="http://schemas.microsoft.com/office/drawing/2014/main" id="{CF750151-BD52-5E6F-C33B-038CBE0AA8B2}"/>
              </a:ext>
            </a:extLst>
          </p:cNvPr>
          <p:cNvPicPr>
            <a:picLocks noChangeAspect="1"/>
          </p:cNvPicPr>
          <p:nvPr/>
        </p:nvPicPr>
        <p:blipFill>
          <a:blip r:embed="rId3"/>
          <a:stretch>
            <a:fillRect/>
          </a:stretch>
        </p:blipFill>
        <p:spPr>
          <a:xfrm>
            <a:off x="0" y="402"/>
            <a:ext cx="12192000" cy="6857195"/>
          </a:xfrm>
          <a:prstGeom prst="rect">
            <a:avLst/>
          </a:prstGeom>
        </p:spPr>
      </p:pic>
      <p:sp>
        <p:nvSpPr>
          <p:cNvPr id="4" name="Text Placeholder 1">
            <a:extLst>
              <a:ext uri="{FF2B5EF4-FFF2-40B4-BE49-F238E27FC236}">
                <a16:creationId xmlns:a16="http://schemas.microsoft.com/office/drawing/2014/main" id="{3641C729-E1A0-D72C-B8B2-2D4B60360F2C}"/>
              </a:ext>
            </a:extLst>
          </p:cNvPr>
          <p:cNvSpPr txBox="1">
            <a:spLocks/>
          </p:cNvSpPr>
          <p:nvPr/>
        </p:nvSpPr>
        <p:spPr>
          <a:xfrm>
            <a:off x="765602" y="5164817"/>
            <a:ext cx="10888842" cy="153619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4000" dirty="0">
                <a:effectLst>
                  <a:outerShdw dist="63500" dir="2700000" algn="tl" rotWithShape="0">
                    <a:prstClr val="black">
                      <a:alpha val="15000"/>
                    </a:prstClr>
                  </a:outerShdw>
                </a:effectLst>
              </a:rPr>
              <a:t>Chi scegli tra Ricerca Locale, </a:t>
            </a:r>
            <a:r>
              <a:rPr lang="it-IT" sz="4000" dirty="0" err="1">
                <a:effectLst>
                  <a:outerShdw dist="63500" dir="2700000" algn="tl" rotWithShape="0">
                    <a:prstClr val="black">
                      <a:alpha val="15000"/>
                    </a:prstClr>
                  </a:outerShdw>
                </a:effectLst>
              </a:rPr>
              <a:t>Bulbasaur</a:t>
            </a:r>
            <a:r>
              <a:rPr lang="it-IT" sz="4000" dirty="0">
                <a:effectLst>
                  <a:outerShdw dist="63500" dir="2700000" algn="tl" rotWithShape="0">
                    <a:prstClr val="black">
                      <a:alpha val="15000"/>
                    </a:prstClr>
                  </a:outerShdw>
                </a:effectLst>
              </a:rPr>
              <a:t> e Apprendimento?</a:t>
            </a:r>
            <a:endParaRPr lang="en-GB" sz="4000" dirty="0">
              <a:effectLst>
                <a:outerShdw dist="63500" dir="2700000" algn="tl" rotWithShape="0">
                  <a:prstClr val="black">
                    <a:alpha val="15000"/>
                  </a:prstClr>
                </a:outerShdw>
              </a:effectLst>
            </a:endParaRPr>
          </a:p>
        </p:txBody>
      </p:sp>
    </p:spTree>
    <p:extLst>
      <p:ext uri="{BB962C8B-B14F-4D97-AF65-F5344CB8AC3E}">
        <p14:creationId xmlns:p14="http://schemas.microsoft.com/office/powerpoint/2010/main" val="72429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iterate type="lt">
                                    <p:tmPct val="5000"/>
                                  </p:iterate>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3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9B6203-0E8C-B774-52CA-374770FA2227}"/>
            </a:ext>
          </a:extLst>
        </p:cNvPr>
        <p:cNvGrpSpPr/>
        <p:nvPr/>
      </p:nvGrpSpPr>
      <p:grpSpPr>
        <a:xfrm>
          <a:off x="0" y="0"/>
          <a:ext cx="0" cy="0"/>
          <a:chOff x="0" y="0"/>
          <a:chExt cx="0" cy="0"/>
        </a:xfrm>
      </p:grpSpPr>
      <p:pic>
        <p:nvPicPr>
          <p:cNvPr id="3" name="Immagine 2" descr="Immagine che contiene schermata, Cartoni animati, cartone animato, Software per videogiochi&#10;&#10;Descrizione generata automaticamente">
            <a:extLst>
              <a:ext uri="{FF2B5EF4-FFF2-40B4-BE49-F238E27FC236}">
                <a16:creationId xmlns:a16="http://schemas.microsoft.com/office/drawing/2014/main" id="{A3790511-04CE-D032-F6F9-76AD764C7F25}"/>
              </a:ext>
            </a:extLst>
          </p:cNvPr>
          <p:cNvPicPr>
            <a:picLocks noChangeAspect="1"/>
          </p:cNvPicPr>
          <p:nvPr/>
        </p:nvPicPr>
        <p:blipFill>
          <a:blip r:embed="rId3"/>
          <a:stretch>
            <a:fillRect/>
          </a:stretch>
        </p:blipFill>
        <p:spPr>
          <a:xfrm>
            <a:off x="0" y="402"/>
            <a:ext cx="12192000" cy="6857195"/>
          </a:xfrm>
          <a:prstGeom prst="rect">
            <a:avLst/>
          </a:prstGeom>
        </p:spPr>
      </p:pic>
      <p:sp>
        <p:nvSpPr>
          <p:cNvPr id="4" name="Text Placeholder 1">
            <a:extLst>
              <a:ext uri="{FF2B5EF4-FFF2-40B4-BE49-F238E27FC236}">
                <a16:creationId xmlns:a16="http://schemas.microsoft.com/office/drawing/2014/main" id="{76E590C0-5EC2-A91F-FB67-7BFF69CCBFE6}"/>
              </a:ext>
            </a:extLst>
          </p:cNvPr>
          <p:cNvSpPr txBox="1">
            <a:spLocks/>
          </p:cNvSpPr>
          <p:nvPr/>
        </p:nvSpPr>
        <p:spPr>
          <a:xfrm>
            <a:off x="765602" y="5164817"/>
            <a:ext cx="10888842" cy="153619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4000" dirty="0">
                <a:effectLst>
                  <a:outerShdw dist="63500" dir="2700000" algn="tl" rotWithShape="0">
                    <a:prstClr val="black">
                      <a:alpha val="15000"/>
                    </a:prstClr>
                  </a:outerShdw>
                </a:effectLst>
              </a:rPr>
              <a:t>Complimenti hai scelto Ricerca Locale, nessuno sceglie </a:t>
            </a:r>
            <a:r>
              <a:rPr lang="it-IT" sz="4000" dirty="0" err="1">
                <a:effectLst>
                  <a:outerShdw dist="63500" dir="2700000" algn="tl" rotWithShape="0">
                    <a:prstClr val="black">
                      <a:alpha val="15000"/>
                    </a:prstClr>
                  </a:outerShdw>
                </a:effectLst>
              </a:rPr>
              <a:t>Bulbasaur</a:t>
            </a:r>
            <a:r>
              <a:rPr lang="it-IT" sz="4000" dirty="0">
                <a:effectLst>
                  <a:outerShdw dist="63500" dir="2700000" algn="tl" rotWithShape="0">
                    <a:prstClr val="black">
                      <a:alpha val="15000"/>
                    </a:prstClr>
                  </a:outerShdw>
                </a:effectLst>
              </a:rPr>
              <a:t>.</a:t>
            </a:r>
            <a:endParaRPr lang="en-GB" sz="4000" dirty="0">
              <a:effectLst>
                <a:outerShdw dist="63500" dir="2700000" algn="tl" rotWithShape="0">
                  <a:prstClr val="black">
                    <a:alpha val="15000"/>
                  </a:prstClr>
                </a:outerShdw>
              </a:effectLst>
            </a:endParaRPr>
          </a:p>
        </p:txBody>
      </p:sp>
    </p:spTree>
    <p:extLst>
      <p:ext uri="{BB962C8B-B14F-4D97-AF65-F5344CB8AC3E}">
        <p14:creationId xmlns:p14="http://schemas.microsoft.com/office/powerpoint/2010/main" val="245798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iterate type="lt">
                                    <p:tmPct val="5000"/>
                                  </p:iterate>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3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2C99A3E-A37C-BD52-D350-1C8A14BB6A3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DC36418-BE70-7210-4379-B12B107BB1D8}"/>
              </a:ext>
            </a:extLst>
          </p:cNvPr>
          <p:cNvSpPr>
            <a:spLocks noGrp="1"/>
          </p:cNvSpPr>
          <p:nvPr>
            <p:ph type="body" sz="quarter" idx="3"/>
          </p:nvPr>
        </p:nvSpPr>
        <p:spPr/>
        <p:txBody>
          <a:bodyPr/>
          <a:lstStyle/>
          <a:p>
            <a:r>
              <a:rPr lang="it-IT" sz="4000" dirty="0">
                <a:effectLst>
                  <a:outerShdw dist="63500" dir="2700000" algn="tl" rotWithShape="0">
                    <a:prstClr val="black">
                      <a:alpha val="15000"/>
                    </a:prstClr>
                  </a:outerShdw>
                </a:effectLst>
              </a:rPr>
              <a:t>Nella ricerca locale, l'obiettivo </a:t>
            </a:r>
            <a:r>
              <a:rPr lang="it-IT" sz="4000" dirty="0" err="1">
                <a:effectLst>
                  <a:outerShdw dist="63500" dir="2700000" algn="tl" rotWithShape="0">
                    <a:prstClr val="black">
                      <a:alpha val="15000"/>
                    </a:prstClr>
                  </a:outerShdw>
                </a:effectLst>
              </a:rPr>
              <a:t>e’</a:t>
            </a:r>
            <a:r>
              <a:rPr lang="it-IT" sz="4000" dirty="0">
                <a:effectLst>
                  <a:outerShdw dist="63500" dir="2700000" algn="tl" rotWithShape="0">
                    <a:prstClr val="black">
                      <a:alpha val="15000"/>
                    </a:prstClr>
                  </a:outerShdw>
                </a:effectLst>
              </a:rPr>
              <a:t> trovare una soluzione ottima esplorando in </a:t>
            </a:r>
            <a:r>
              <a:rPr lang="it-IT" sz="4000" dirty="0" err="1">
                <a:effectLst>
                  <a:outerShdw dist="63500" dir="2700000" algn="tl" rotWithShape="0">
                    <a:prstClr val="black">
                      <a:alpha val="15000"/>
                    </a:prstClr>
                  </a:outerShdw>
                </a:effectLst>
              </a:rPr>
              <a:t>profondita’</a:t>
            </a:r>
            <a:r>
              <a:rPr lang="it-IT" sz="4000" dirty="0">
                <a:effectLst>
                  <a:outerShdw dist="63500" dir="2700000" algn="tl" rotWithShape="0">
                    <a:prstClr val="black">
                      <a:alpha val="15000"/>
                    </a:prstClr>
                  </a:outerShdw>
                </a:effectLst>
              </a:rPr>
              <a:t> le possibili mosse e adattando la strategia in base alle condizioni del momento. </a:t>
            </a:r>
            <a:endParaRPr lang="en-GB" sz="4000" dirty="0">
              <a:effectLst>
                <a:outerShdw dist="63500" dir="2700000" algn="tl" rotWithShape="0">
                  <a:prstClr val="black">
                    <a:alpha val="15000"/>
                  </a:prstClr>
                </a:outerShdw>
              </a:effectLst>
            </a:endParaRPr>
          </a:p>
        </p:txBody>
      </p:sp>
      <p:pic>
        <p:nvPicPr>
          <p:cNvPr id="4" name="Immagine 3" descr="Immagine che contiene testo, cartone animato, schermata, Animazione&#10;&#10;Descrizione generata automaticamente">
            <a:extLst>
              <a:ext uri="{FF2B5EF4-FFF2-40B4-BE49-F238E27FC236}">
                <a16:creationId xmlns:a16="http://schemas.microsoft.com/office/drawing/2014/main" id="{8E41A6EA-AD54-B9B9-E0F5-F9FF1F3D613B}"/>
              </a:ext>
            </a:extLst>
          </p:cNvPr>
          <p:cNvPicPr>
            <a:picLocks noChangeAspect="1"/>
          </p:cNvPicPr>
          <p:nvPr/>
        </p:nvPicPr>
        <p:blipFill rotWithShape="1">
          <a:blip r:embed="rId3"/>
          <a:srcRect t="13241" b="28688"/>
          <a:stretch/>
        </p:blipFill>
        <p:spPr>
          <a:xfrm>
            <a:off x="295275" y="0"/>
            <a:ext cx="11734800" cy="4762500"/>
          </a:xfrm>
          <a:prstGeom prst="rect">
            <a:avLst/>
          </a:prstGeom>
        </p:spPr>
      </p:pic>
      <p:pic>
        <p:nvPicPr>
          <p:cNvPr id="5" name="Immagine 4" descr="Immagine che contiene cerchio, bianco e nero&#10;&#10;Descrizione generata automaticamente">
            <a:extLst>
              <a:ext uri="{FF2B5EF4-FFF2-40B4-BE49-F238E27FC236}">
                <a16:creationId xmlns:a16="http://schemas.microsoft.com/office/drawing/2014/main" id="{84BE3386-FEB7-EC6B-F64E-063FCE53339F}"/>
              </a:ext>
            </a:extLst>
          </p:cNvPr>
          <p:cNvPicPr>
            <a:picLocks noChangeAspect="1"/>
          </p:cNvPicPr>
          <p:nvPr/>
        </p:nvPicPr>
        <p:blipFill>
          <a:blip r:embed="rId4"/>
          <a:stretch>
            <a:fillRect/>
          </a:stretch>
        </p:blipFill>
        <p:spPr>
          <a:xfrm rot="16200000">
            <a:off x="4333875" y="309563"/>
            <a:ext cx="1828800" cy="1828800"/>
          </a:xfrm>
          <a:prstGeom prst="rect">
            <a:avLst/>
          </a:prstGeom>
        </p:spPr>
      </p:pic>
      <p:pic>
        <p:nvPicPr>
          <p:cNvPr id="7" name="Immagine 6">
            <a:extLst>
              <a:ext uri="{FF2B5EF4-FFF2-40B4-BE49-F238E27FC236}">
                <a16:creationId xmlns:a16="http://schemas.microsoft.com/office/drawing/2014/main" id="{B0F08019-C4BC-46A5-3852-E83A3E6B1169}"/>
              </a:ext>
            </a:extLst>
          </p:cNvPr>
          <p:cNvPicPr>
            <a:picLocks noChangeAspect="1"/>
          </p:cNvPicPr>
          <p:nvPr/>
        </p:nvPicPr>
        <p:blipFill>
          <a:blip r:embed="rId5"/>
          <a:srcRect/>
          <a:stretch/>
        </p:blipFill>
        <p:spPr>
          <a:xfrm>
            <a:off x="6569170" y="309563"/>
            <a:ext cx="1828800" cy="1828800"/>
          </a:xfrm>
          <a:prstGeom prst="rect">
            <a:avLst/>
          </a:prstGeom>
        </p:spPr>
      </p:pic>
    </p:spTree>
    <p:extLst>
      <p:ext uri="{BB962C8B-B14F-4D97-AF65-F5344CB8AC3E}">
        <p14:creationId xmlns:p14="http://schemas.microsoft.com/office/powerpoint/2010/main" val="220309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iterate type="lt">
                                    <p:tmPct val="5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3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B6892882E8908E4A901FE9C31570D6B9" ma:contentTypeVersion="8" ma:contentTypeDescription="Creare un nuovo documento." ma:contentTypeScope="" ma:versionID="49d92bcebcea5089eb8e8d73bb6e295f">
  <xsd:schema xmlns:xsd="http://www.w3.org/2001/XMLSchema" xmlns:xs="http://www.w3.org/2001/XMLSchema" xmlns:p="http://schemas.microsoft.com/office/2006/metadata/properties" xmlns:ns3="5c58566a-13fc-43ed-a6e6-c82e40767f2f" xmlns:ns4="e0abb81f-f5b2-495e-a349-883cf64f59f8" targetNamespace="http://schemas.microsoft.com/office/2006/metadata/properties" ma:root="true" ma:fieldsID="5331c13a8cddbf28657afb39e1062ee4" ns3:_="" ns4:_="">
    <xsd:import namespace="5c58566a-13fc-43ed-a6e6-c82e40767f2f"/>
    <xsd:import namespace="e0abb81f-f5b2-495e-a349-883cf64f59f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_activity"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58566a-13fc-43ed-a6e6-c82e40767f2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3" nillable="true" ma:displayName="_activity" ma:hidden="true" ma:internalName="_activity">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0abb81f-f5b2-495e-a349-883cf64f59f8" elementFormDefault="qualified">
    <xsd:import namespace="http://schemas.microsoft.com/office/2006/documentManagement/types"/>
    <xsd:import namespace="http://schemas.microsoft.com/office/infopath/2007/PartnerControls"/>
    <xsd:element name="SharedWithUsers" ma:index="10"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Condiviso con dettagli" ma:internalName="SharedWithDetails" ma:readOnly="true">
      <xsd:simpleType>
        <xsd:restriction base="dms:Note">
          <xsd:maxLength value="255"/>
        </xsd:restriction>
      </xsd:simpleType>
    </xsd:element>
    <xsd:element name="SharingHintHash" ma:index="12" nillable="true" ma:displayName="Hash suggerimento condivisione"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5c58566a-13fc-43ed-a6e6-c82e40767f2f" xsi:nil="true"/>
  </documentManagement>
</p:properties>
</file>

<file path=customXml/itemProps1.xml><?xml version="1.0" encoding="utf-8"?>
<ds:datastoreItem xmlns:ds="http://schemas.openxmlformats.org/officeDocument/2006/customXml" ds:itemID="{BEC8B2F4-93FB-4538-A8B0-92EFDACD8C39}">
  <ds:schemaRefs>
    <ds:schemaRef ds:uri="http://schemas.microsoft.com/sharepoint/v3/contenttype/forms"/>
  </ds:schemaRefs>
</ds:datastoreItem>
</file>

<file path=customXml/itemProps2.xml><?xml version="1.0" encoding="utf-8"?>
<ds:datastoreItem xmlns:ds="http://schemas.openxmlformats.org/officeDocument/2006/customXml" ds:itemID="{528109DD-DAC5-40EF-A41C-304CA4A0EC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c58566a-13fc-43ed-a6e6-c82e40767f2f"/>
    <ds:schemaRef ds:uri="e0abb81f-f5b2-495e-a349-883cf64f59f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E3396B0-33B6-4F4F-80C5-B14F147DC9F5}">
  <ds:schemaRefs>
    <ds:schemaRef ds:uri="5c58566a-13fc-43ed-a6e6-c82e40767f2f"/>
    <ds:schemaRef ds:uri="http://purl.org/dc/dcmitype/"/>
    <ds:schemaRef ds:uri="http://purl.org/dc/terms/"/>
    <ds:schemaRef ds:uri="http://schemas.microsoft.com/office/2006/documentManagement/types"/>
    <ds:schemaRef ds:uri="http://purl.org/dc/elements/1.1/"/>
    <ds:schemaRef ds:uri="http://schemas.microsoft.com/office/infopath/2007/PartnerControls"/>
    <ds:schemaRef ds:uri="http://www.w3.org/XML/1998/namespace"/>
    <ds:schemaRef ds:uri="http://schemas.openxmlformats.org/package/2006/metadata/core-properties"/>
    <ds:schemaRef ds:uri="e0abb81f-f5b2-495e-a349-883cf64f59f8"/>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2413</TotalTime>
  <Words>2350</Words>
  <Application>Microsoft Office PowerPoint</Application>
  <PresentationFormat>Widescreen</PresentationFormat>
  <Paragraphs>342</Paragraphs>
  <Slides>63</Slides>
  <Notes>63</Notes>
  <HiddenSlides>12</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63</vt:i4>
      </vt:variant>
    </vt:vector>
  </HeadingPairs>
  <TitlesOfParts>
    <vt:vector size="70" baseType="lpstr">
      <vt:lpstr>Pokemon Solid</vt:lpstr>
      <vt:lpstr>Calibri</vt:lpstr>
      <vt:lpstr>Pokemon Fire Red</vt:lpstr>
      <vt:lpstr>gg sans</vt:lpstr>
      <vt:lpstr>inherit</vt:lpstr>
      <vt:lpstr>Arial</vt:lpstr>
      <vt:lpstr>Office Theme</vt:lpstr>
      <vt:lpstr>Presentazione standard di PowerPoint</vt:lpstr>
      <vt:lpstr>Presentazione standard di PowerPoint</vt:lpstr>
      <vt:lpstr>Presentazione standard di PowerPoint</vt:lpstr>
      <vt:lpstr>Presentazione standard di PowerPoint</vt:lpstr>
      <vt:lpstr>Team Member</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Progettazione</vt:lpstr>
      <vt:lpstr>Progettazione</vt:lpstr>
      <vt:lpstr>Progettazione</vt:lpstr>
      <vt:lpstr>Progettazione</vt:lpstr>
      <vt:lpstr>Progettazione</vt:lpstr>
      <vt:lpstr>Progettazione</vt:lpstr>
      <vt:lpstr>Progettazione</vt:lpstr>
      <vt:lpstr>Progettazione</vt:lpstr>
      <vt:lpstr>Progettazione</vt:lpstr>
      <vt:lpstr>Progettazione</vt:lpstr>
      <vt:lpstr>Progettazione</vt:lpstr>
      <vt:lpstr>Progettazione</vt:lpstr>
      <vt:lpstr>Progettazione</vt:lpstr>
      <vt:lpstr>Progettazione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Chi vincera’?</vt:lpstr>
      <vt:lpstr>NSGA-II usa Elitismo.</vt:lpstr>
      <vt:lpstr>SPEA2 e’ paralizzato.</vt:lpstr>
      <vt:lpstr>NSGA-II usa Mating Pool.</vt:lpstr>
      <vt:lpstr>NSGA-II usa Mating Pool.</vt:lpstr>
      <vt:lpstr>Brutto Colpo.</vt:lpstr>
      <vt:lpstr>NSGA-II usa Crowding Distance.</vt:lpstr>
      <vt:lpstr>NSGA-II usa Crowding Distance.</vt:lpstr>
      <vt:lpstr>Superefficace.</vt:lpstr>
      <vt:lpstr>NSGA-II usa Fronte di Pareto.</vt:lpstr>
      <vt:lpstr>NSGA-II usa Fronte di Pareto.</vt:lpstr>
      <vt:lpstr>Superefficace.</vt:lpstr>
      <vt:lpstr>NSGA-II Vince.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 Story Productions @dstoryco</dc:title>
  <dc:subject/>
  <dc:creator>D Story Productions @dstoryco</dc:creator>
  <cp:keywords/>
  <dc:description/>
  <cp:lastModifiedBy>LUIGI ROCCHINO</cp:lastModifiedBy>
  <cp:revision>43</cp:revision>
  <cp:lastPrinted>2024-03-15T20:46:03Z</cp:lastPrinted>
  <dcterms:created xsi:type="dcterms:W3CDTF">2023-08-24T05:07:31Z</dcterms:created>
  <dcterms:modified xsi:type="dcterms:W3CDTF">2024-03-15T21:38:30Z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0x010100B6892882E8908E4A901FE9C31570D6B9</vt:lpwstr>
  </property>
</Properties>
</file>